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61"/>
  </p:notesMasterIdLst>
  <p:sldIdLst>
    <p:sldId id="256" r:id="rId2"/>
    <p:sldId id="282" r:id="rId3"/>
    <p:sldId id="283" r:id="rId4"/>
    <p:sldId id="331" r:id="rId5"/>
    <p:sldId id="284" r:id="rId6"/>
    <p:sldId id="286" r:id="rId7"/>
    <p:sldId id="257" r:id="rId8"/>
    <p:sldId id="258" r:id="rId9"/>
    <p:sldId id="285" r:id="rId10"/>
    <p:sldId id="287" r:id="rId11"/>
    <p:sldId id="288" r:id="rId12"/>
    <p:sldId id="289" r:id="rId13"/>
    <p:sldId id="259" r:id="rId14"/>
    <p:sldId id="293" r:id="rId15"/>
    <p:sldId id="294" r:id="rId16"/>
    <p:sldId id="291" r:id="rId17"/>
    <p:sldId id="299" r:id="rId18"/>
    <p:sldId id="300" r:id="rId19"/>
    <p:sldId id="310" r:id="rId20"/>
    <p:sldId id="311" r:id="rId21"/>
    <p:sldId id="312" r:id="rId22"/>
    <p:sldId id="302" r:id="rId23"/>
    <p:sldId id="304" r:id="rId24"/>
    <p:sldId id="305" r:id="rId25"/>
    <p:sldId id="265" r:id="rId26"/>
    <p:sldId id="266" r:id="rId27"/>
    <p:sldId id="306" r:id="rId28"/>
    <p:sldId id="267" r:id="rId29"/>
    <p:sldId id="307" r:id="rId30"/>
    <p:sldId id="268" r:id="rId31"/>
    <p:sldId id="308" r:id="rId32"/>
    <p:sldId id="309" r:id="rId33"/>
    <p:sldId id="313" r:id="rId34"/>
    <p:sldId id="271" r:id="rId35"/>
    <p:sldId id="272" r:id="rId36"/>
    <p:sldId id="317" r:id="rId37"/>
    <p:sldId id="315" r:id="rId38"/>
    <p:sldId id="318" r:id="rId39"/>
    <p:sldId id="316" r:id="rId40"/>
    <p:sldId id="319" r:id="rId41"/>
    <p:sldId id="320" r:id="rId42"/>
    <p:sldId id="326" r:id="rId43"/>
    <p:sldId id="329" r:id="rId44"/>
    <p:sldId id="314" r:id="rId45"/>
    <p:sldId id="323" r:id="rId46"/>
    <p:sldId id="324" r:id="rId47"/>
    <p:sldId id="261" r:id="rId48"/>
    <p:sldId id="321" r:id="rId49"/>
    <p:sldId id="262" r:id="rId50"/>
    <p:sldId id="322" r:id="rId51"/>
    <p:sldId id="325" r:id="rId52"/>
    <p:sldId id="327" r:id="rId53"/>
    <p:sldId id="328" r:id="rId54"/>
    <p:sldId id="330" r:id="rId55"/>
    <p:sldId id="295" r:id="rId56"/>
    <p:sldId id="296" r:id="rId57"/>
    <p:sldId id="297" r:id="rId58"/>
    <p:sldId id="298" r:id="rId59"/>
    <p:sldId id="30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6" autoAdjust="0"/>
    <p:restoredTop sz="94592"/>
  </p:normalViewPr>
  <p:slideViewPr>
    <p:cSldViewPr snapToGrid="0" showGuides="1">
      <p:cViewPr>
        <p:scale>
          <a:sx n="90" d="100"/>
          <a:sy n="90" d="100"/>
        </p:scale>
        <p:origin x="-732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8E85-9C29-1342-8B30-13EF9CB0ECB0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4904D-E4A3-9343-8B64-F55C5E0E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3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aseline="0" dirty="0" smtClean="0"/>
              <a:t> effect of age (F(2,53) = 7.107, p=0.002) and stress (F(1,53) = 17.129, p&lt;0.001)</a:t>
            </a:r>
          </a:p>
          <a:p>
            <a:r>
              <a:rPr lang="en-US" baseline="0" dirty="0" smtClean="0"/>
              <a:t>Social interaction ratio of late adolescence was higher than early adolescence (p = 0.02) trending higher than adult (p = 0.072)</a:t>
            </a:r>
          </a:p>
          <a:p>
            <a:r>
              <a:rPr lang="en-US" baseline="0" dirty="0" smtClean="0"/>
              <a:t>Social defeat induced social avoidance in all three age groups relative to controls (EA: p&lt;0.0001; LA: p=0.0037; Adult: p=0.0013)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4904D-E4A3-9343-8B64-F55C5E0E9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effect of stress (F(1,</a:t>
            </a:r>
            <a:r>
              <a:rPr lang="en-US" baseline="0" dirty="0" smtClean="0"/>
              <a:t> 56) = 8.563, p=0.005) </a:t>
            </a:r>
          </a:p>
          <a:p>
            <a:r>
              <a:rPr lang="en-US" baseline="0" dirty="0" smtClean="0"/>
              <a:t>No effect of age (p=0.749)</a:t>
            </a:r>
          </a:p>
          <a:p>
            <a:r>
              <a:rPr lang="en-US" baseline="0" dirty="0" smtClean="0"/>
              <a:t>EA  p&lt;0.05</a:t>
            </a:r>
          </a:p>
          <a:p>
            <a:r>
              <a:rPr lang="en-US" baseline="0" dirty="0" smtClean="0"/>
              <a:t>LA p&lt;0.01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4904D-E4A3-9343-8B64-F55C5E0E9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Maybe fill out with changes to PFC DA during adolescence?  See review</a:t>
            </a:r>
            <a:r>
              <a:rPr lang="en-US" baseline="0" dirty="0" smtClean="0"/>
              <a:t> (ours).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C8090-CD58-5144-84EC-3546D13DF6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2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can you actually</a:t>
            </a:r>
            <a:r>
              <a:rPr lang="en-US" baseline="0" dirty="0" smtClean="0"/>
              <a:t> compare defeat/</a:t>
            </a:r>
            <a:r>
              <a:rPr lang="en-US" baseline="0" dirty="0" err="1" smtClean="0"/>
              <a:t>iso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cont</a:t>
            </a:r>
            <a:r>
              <a:rPr lang="en-US" baseline="0" dirty="0" smtClean="0"/>
              <a:t>/social? That doesn’t seem viable.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4904D-E4A3-9343-8B64-F55C5E0E95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5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can you actually</a:t>
            </a:r>
            <a:r>
              <a:rPr lang="en-US" baseline="0" dirty="0" smtClean="0"/>
              <a:t> compare defeat/</a:t>
            </a:r>
            <a:r>
              <a:rPr lang="en-US" baseline="0" dirty="0" err="1" smtClean="0"/>
              <a:t>iso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cont</a:t>
            </a:r>
            <a:r>
              <a:rPr lang="en-US" baseline="0" dirty="0" smtClean="0"/>
              <a:t>/social? </a:t>
            </a:r>
            <a:r>
              <a:rPr lang="en-US" baseline="0" smtClean="0"/>
              <a:t>That doesn’t seem viable.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4904D-E4A3-9343-8B64-F55C5E0E95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E3015C8-4438-4821-AB6A-8BD693EFC75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D59DFD-5D94-4AC2-B58F-92915B5C3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9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Friends in Low Places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Group housing ameliorates defeat-induced deficits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Shifting Task (AST)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4961486" cy="4351338"/>
          </a:xfrm>
        </p:spPr>
        <p:txBody>
          <a:bodyPr>
            <a:noAutofit/>
          </a:bodyPr>
          <a:lstStyle/>
          <a:p>
            <a:r>
              <a:rPr lang="en-US" dirty="0" smtClean="0"/>
              <a:t>Day 1&amp;2:</a:t>
            </a:r>
          </a:p>
          <a:p>
            <a:pPr lvl="1"/>
            <a:r>
              <a:rPr lang="en-US" sz="2800" dirty="0" smtClean="0"/>
              <a:t>Training</a:t>
            </a:r>
          </a:p>
          <a:p>
            <a:pPr lvl="2"/>
            <a:r>
              <a:rPr lang="en-US" sz="2800" dirty="0" smtClean="0"/>
              <a:t>Trained to dig food out of sawdust-filled bowls</a:t>
            </a:r>
          </a:p>
          <a:p>
            <a:pPr lvl="2"/>
            <a:endParaRPr lang="en-US" sz="2800" dirty="0" smtClean="0"/>
          </a:p>
          <a:p>
            <a:pPr lvl="1"/>
            <a:r>
              <a:rPr lang="en-US" sz="2800" dirty="0" smtClean="0"/>
              <a:t>Criteria= food retrieved in &lt;5 min for 3 consecutive trials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5898" y="6176963"/>
            <a:ext cx="5033960" cy="500063"/>
          </a:xfrm>
        </p:spPr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(This is not a mouse. This is a hamster.)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0" y="2264793"/>
            <a:ext cx="4691090" cy="35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Shifting Task (AST)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999" y="1825625"/>
            <a:ext cx="4990515" cy="4351338"/>
          </a:xfrm>
        </p:spPr>
        <p:txBody>
          <a:bodyPr>
            <a:noAutofit/>
          </a:bodyPr>
          <a:lstStyle/>
          <a:p>
            <a:r>
              <a:rPr lang="en-US" dirty="0" smtClean="0"/>
              <a:t>Day 3:</a:t>
            </a:r>
          </a:p>
          <a:p>
            <a:pPr lvl="1"/>
            <a:r>
              <a:rPr lang="en-US" sz="2800" dirty="0" smtClean="0"/>
              <a:t>Simple Discrimination Task</a:t>
            </a:r>
          </a:p>
          <a:p>
            <a:pPr lvl="1"/>
            <a:r>
              <a:rPr lang="en-US" sz="2800" dirty="0" smtClean="0"/>
              <a:t>Discriminate between</a:t>
            </a:r>
          </a:p>
          <a:p>
            <a:pPr lvl="2"/>
            <a:r>
              <a:rPr lang="en-US" sz="2800" dirty="0" smtClean="0"/>
              <a:t>Different odors</a:t>
            </a:r>
          </a:p>
          <a:p>
            <a:pPr lvl="2"/>
            <a:r>
              <a:rPr lang="en-US" sz="2800" dirty="0" smtClean="0"/>
              <a:t>Different digging media</a:t>
            </a:r>
          </a:p>
          <a:p>
            <a:pPr lvl="2"/>
            <a:endParaRPr lang="en-US" sz="2800" dirty="0"/>
          </a:p>
          <a:p>
            <a:r>
              <a:rPr lang="en-US" dirty="0" smtClean="0"/>
              <a:t>Criteria = 6 consecutive correct trials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5898" y="6176963"/>
            <a:ext cx="5033960" cy="500063"/>
          </a:xfrm>
        </p:spPr>
        <p:txBody>
          <a:bodyPr>
            <a:normAutofit fontScale="6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(Mice in this study were not given strawberries.)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1969294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Shifting Task (AST)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81679"/>
            <a:ext cx="4961486" cy="3573690"/>
          </a:xfrm>
        </p:spPr>
        <p:txBody>
          <a:bodyPr>
            <a:noAutofit/>
          </a:bodyPr>
          <a:lstStyle/>
          <a:p>
            <a:r>
              <a:rPr lang="en-US" dirty="0" smtClean="0"/>
              <a:t>Day 4:</a:t>
            </a:r>
          </a:p>
          <a:p>
            <a:pPr lvl="1"/>
            <a:r>
              <a:rPr lang="en-US" sz="2800" dirty="0" smtClean="0"/>
              <a:t>5 tasks of increasing difficulty</a:t>
            </a:r>
          </a:p>
          <a:p>
            <a:pPr lvl="1"/>
            <a:r>
              <a:rPr lang="en-US" sz="2800" dirty="0" smtClean="0"/>
              <a:t>Simple Discrimination</a:t>
            </a:r>
          </a:p>
          <a:p>
            <a:pPr lvl="2"/>
            <a:r>
              <a:rPr lang="en-US" sz="2800" dirty="0" smtClean="0"/>
              <a:t>Digging medium</a:t>
            </a:r>
          </a:p>
          <a:p>
            <a:pPr lvl="1"/>
            <a:r>
              <a:rPr lang="en-US" sz="2800" dirty="0" smtClean="0"/>
              <a:t>Complex Discrimination</a:t>
            </a:r>
          </a:p>
          <a:p>
            <a:pPr lvl="2"/>
            <a:r>
              <a:rPr lang="en-US" sz="2800" dirty="0" smtClean="0"/>
              <a:t>Digging medium + Odor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5" y="188006"/>
            <a:ext cx="2616200" cy="196215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591628" y="2181679"/>
            <a:ext cx="5762172" cy="4351338"/>
          </a:xfrm>
        </p:spPr>
        <p:txBody>
          <a:bodyPr>
            <a:noAutofit/>
          </a:bodyPr>
          <a:lstStyle/>
          <a:p>
            <a:pPr lvl="1"/>
            <a:r>
              <a:rPr lang="en-US" sz="2800" dirty="0" smtClean="0"/>
              <a:t>Intra-dimensional Shifting</a:t>
            </a:r>
          </a:p>
          <a:p>
            <a:pPr lvl="2"/>
            <a:r>
              <a:rPr lang="en-US" sz="2800" dirty="0" smtClean="0"/>
              <a:t>New mediums and odors</a:t>
            </a:r>
          </a:p>
          <a:p>
            <a:pPr lvl="2"/>
            <a:r>
              <a:rPr lang="en-US" sz="2800" dirty="0" smtClean="0"/>
              <a:t>Medium still relevant stimuli</a:t>
            </a:r>
          </a:p>
          <a:p>
            <a:pPr lvl="1"/>
            <a:r>
              <a:rPr lang="en-US" sz="2800" dirty="0" smtClean="0"/>
              <a:t>Reversal learning</a:t>
            </a:r>
          </a:p>
          <a:p>
            <a:pPr lvl="2"/>
            <a:r>
              <a:rPr lang="en-US" sz="2800" dirty="0" smtClean="0"/>
              <a:t>Negative medium now positive</a:t>
            </a:r>
          </a:p>
          <a:p>
            <a:pPr lvl="1"/>
            <a:r>
              <a:rPr lang="en-US" sz="2800" dirty="0" smtClean="0"/>
              <a:t>Extra-dimensional Shifting</a:t>
            </a:r>
          </a:p>
          <a:p>
            <a:pPr lvl="2"/>
            <a:r>
              <a:rPr lang="en-US" sz="2800" dirty="0" smtClean="0"/>
              <a:t>Odor now relevant stimuli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5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Defeat on AST: Short-Term</a:t>
            </a:r>
            <a:endParaRPr lang="en-US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0833" t="21266" r="10089" b="43069"/>
          <a:stretch/>
        </p:blipFill>
        <p:spPr>
          <a:xfrm>
            <a:off x="780143" y="1982211"/>
            <a:ext cx="5315857" cy="2729033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1023" t="55307" r="9899" b="9028"/>
          <a:stretch/>
        </p:blipFill>
        <p:spPr>
          <a:xfrm>
            <a:off x="6309334" y="1982210"/>
            <a:ext cx="5315857" cy="272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8629" y="6255657"/>
            <a:ext cx="368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graph is </a:t>
            </a:r>
            <a:r>
              <a:rPr lang="en-US" sz="2400" smtClean="0"/>
              <a:t>too crowded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59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Defeat on AST: Short-Term</a:t>
            </a: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326728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Trials to Criteria</a:t>
            </a:r>
          </a:p>
          <a:p>
            <a:r>
              <a:rPr lang="en-US" dirty="0" smtClean="0"/>
              <a:t>1 Day post-defeat</a:t>
            </a:r>
          </a:p>
          <a:p>
            <a:r>
              <a:rPr lang="en-US" dirty="0" smtClean="0"/>
              <a:t>* p&lt;0.05 compared to controls</a:t>
            </a:r>
          </a:p>
          <a:p>
            <a:r>
              <a:rPr lang="en-US" dirty="0" smtClean="0"/>
              <a:t># p&lt;0.05 compared to LA controls</a:t>
            </a:r>
          </a:p>
          <a:p>
            <a:endParaRPr lang="en-US" dirty="0"/>
          </a:p>
          <a:p>
            <a:r>
              <a:rPr lang="en-US" i="1" dirty="0" smtClean="0"/>
              <a:t>Adulthood </a:t>
            </a:r>
            <a:r>
              <a:rPr lang="en-US" i="1" u="sng" dirty="0" smtClean="0"/>
              <a:t>increased </a:t>
            </a:r>
            <a:r>
              <a:rPr lang="en-US" i="1" dirty="0" smtClean="0"/>
              <a:t>performance on conditional discrimination tasks</a:t>
            </a:r>
          </a:p>
          <a:p>
            <a:r>
              <a:rPr lang="en-US" i="1" dirty="0" smtClean="0"/>
              <a:t>Social Defeat in adulthood </a:t>
            </a:r>
            <a:r>
              <a:rPr lang="en-US" i="1" u="sng" dirty="0" smtClean="0"/>
              <a:t>decreased</a:t>
            </a:r>
            <a:r>
              <a:rPr lang="en-US" i="1" dirty="0" smtClean="0"/>
              <a:t> reversal learning</a:t>
            </a:r>
            <a:endParaRPr lang="en-US" i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347024" y="1565098"/>
            <a:ext cx="2718900" cy="4688779"/>
            <a:chOff x="1051078" y="2481594"/>
            <a:chExt cx="1452033" cy="27290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0833" t="21266" r="45317" b="43069"/>
            <a:stretch/>
          </p:blipFill>
          <p:spPr>
            <a:xfrm>
              <a:off x="1051078" y="2481594"/>
              <a:ext cx="523723" cy="27290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6550" t="21266" r="41334" b="43069"/>
            <a:stretch/>
          </p:blipFill>
          <p:spPr>
            <a:xfrm>
              <a:off x="1557667" y="2481594"/>
              <a:ext cx="287867" cy="27290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79939" t="21266" r="17869" b="43069"/>
            <a:stretch/>
          </p:blipFill>
          <p:spPr>
            <a:xfrm>
              <a:off x="2204963" y="2481594"/>
              <a:ext cx="298148" cy="27290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8025" t="21266" r="29321" b="43069"/>
            <a:stretch/>
          </p:blipFill>
          <p:spPr>
            <a:xfrm>
              <a:off x="1845156" y="2481594"/>
              <a:ext cx="361042" cy="27290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59089" t="53011" r="39129" b="44766"/>
            <a:stretch/>
          </p:blipFill>
          <p:spPr>
            <a:xfrm>
              <a:off x="1582511" y="4855037"/>
              <a:ext cx="242398" cy="17012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1005" t="52826" r="27598" b="45060"/>
            <a:stretch/>
          </p:blipFill>
          <p:spPr>
            <a:xfrm>
              <a:off x="1871267" y="4851250"/>
              <a:ext cx="189951" cy="1617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81922" t="52949" r="16593" b="45060"/>
            <a:stretch/>
          </p:blipFill>
          <p:spPr>
            <a:xfrm>
              <a:off x="2196466" y="4874002"/>
              <a:ext cx="202019" cy="152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8003" t="24464" r="24654" b="73434"/>
            <a:stretch/>
          </p:blipFill>
          <p:spPr>
            <a:xfrm>
              <a:off x="1417562" y="2736775"/>
              <a:ext cx="999067" cy="16086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198415" y="1565098"/>
            <a:ext cx="2945935" cy="4688781"/>
            <a:chOff x="3891000" y="2553882"/>
            <a:chExt cx="1423252" cy="27290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231" t="21266" r="24655" b="43069"/>
            <a:stretch/>
          </p:blipFill>
          <p:spPr>
            <a:xfrm>
              <a:off x="4764300" y="2553883"/>
              <a:ext cx="287681" cy="272903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50833" t="21266" r="45317" b="43069"/>
            <a:stretch/>
          </p:blipFill>
          <p:spPr>
            <a:xfrm>
              <a:off x="3891000" y="2553883"/>
              <a:ext cx="523723" cy="272903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84724" t="21266" r="13348" b="43069"/>
            <a:stretch/>
          </p:blipFill>
          <p:spPr>
            <a:xfrm>
              <a:off x="5051981" y="2553882"/>
              <a:ext cx="262271" cy="27290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61049" t="21266" r="36219" b="43069"/>
            <a:stretch/>
          </p:blipFill>
          <p:spPr>
            <a:xfrm>
              <a:off x="4392720" y="2553883"/>
              <a:ext cx="371580" cy="272903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68003" t="24464" r="24654" b="73434"/>
            <a:stretch/>
          </p:blipFill>
          <p:spPr>
            <a:xfrm>
              <a:off x="4291895" y="2795994"/>
              <a:ext cx="999067" cy="16086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9089" t="53011" r="39129" b="44766"/>
            <a:stretch/>
          </p:blipFill>
          <p:spPr>
            <a:xfrm>
              <a:off x="4402058" y="4895604"/>
              <a:ext cx="242398" cy="17012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71005" t="52826" r="27598" b="45060"/>
            <a:stretch/>
          </p:blipFill>
          <p:spPr>
            <a:xfrm>
              <a:off x="4773637" y="4896410"/>
              <a:ext cx="189951" cy="1617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922" t="52949" r="16593" b="45060"/>
            <a:stretch/>
          </p:blipFill>
          <p:spPr>
            <a:xfrm>
              <a:off x="5092769" y="4913326"/>
              <a:ext cx="202019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3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Defeat on AST: Short-Term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0" y="1702219"/>
            <a:ext cx="5625064" cy="4351338"/>
          </a:xfrm>
        </p:spPr>
        <p:txBody>
          <a:bodyPr/>
          <a:lstStyle/>
          <a:p>
            <a:r>
              <a:rPr lang="en-US" smtClean="0"/>
              <a:t>Errors </a:t>
            </a:r>
            <a:r>
              <a:rPr lang="en-US" dirty="0"/>
              <a:t>to Criteria</a:t>
            </a:r>
          </a:p>
          <a:p>
            <a:r>
              <a:rPr lang="en-US" dirty="0" smtClean="0"/>
              <a:t>6 weeks </a:t>
            </a:r>
            <a:r>
              <a:rPr lang="en-US" dirty="0"/>
              <a:t>post-defeat</a:t>
            </a:r>
          </a:p>
          <a:p>
            <a:r>
              <a:rPr lang="en-US" dirty="0"/>
              <a:t>* p&lt;0.05 compared to controls</a:t>
            </a:r>
          </a:p>
          <a:p>
            <a:r>
              <a:rPr lang="en-US" dirty="0"/>
              <a:t># p&lt;0.05 compared to LA controls</a:t>
            </a:r>
          </a:p>
          <a:p>
            <a:endParaRPr lang="en-US" dirty="0"/>
          </a:p>
          <a:p>
            <a:r>
              <a:rPr lang="en-US" i="1" dirty="0" smtClean="0"/>
              <a:t>Adulthood </a:t>
            </a:r>
            <a:r>
              <a:rPr lang="en-US" i="1" u="sng" dirty="0" smtClean="0"/>
              <a:t>increased </a:t>
            </a:r>
            <a:r>
              <a:rPr lang="en-US" i="1" dirty="0" smtClean="0"/>
              <a:t>performance on conditional discrimination tasks</a:t>
            </a:r>
          </a:p>
          <a:p>
            <a:r>
              <a:rPr lang="en-US" i="1" dirty="0" smtClean="0"/>
              <a:t>Social Defeat in adulthood </a:t>
            </a:r>
            <a:r>
              <a:rPr lang="en-US" i="1" u="sng" dirty="0" smtClean="0"/>
              <a:t>decreased</a:t>
            </a:r>
            <a:r>
              <a:rPr lang="en-US" i="1" dirty="0" smtClean="0"/>
              <a:t> reversal learning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34365" y="1690688"/>
            <a:ext cx="2469387" cy="4605938"/>
            <a:chOff x="838201" y="2510975"/>
            <a:chExt cx="1702120" cy="30717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1023" t="55307" r="45397" b="9028"/>
            <a:stretch/>
          </p:blipFill>
          <p:spPr>
            <a:xfrm>
              <a:off x="838201" y="2510976"/>
              <a:ext cx="548148" cy="30717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56325" t="55307" r="40914" b="9028"/>
            <a:stretch/>
          </p:blipFill>
          <p:spPr>
            <a:xfrm>
              <a:off x="1386349" y="2510975"/>
              <a:ext cx="422787" cy="30717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79767" t="55307" r="17842" b="9028"/>
            <a:stretch/>
          </p:blipFill>
          <p:spPr>
            <a:xfrm>
              <a:off x="2174246" y="2510975"/>
              <a:ext cx="366075" cy="30717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68384" t="55307" r="29047" b="9028"/>
            <a:stretch/>
          </p:blipFill>
          <p:spPr>
            <a:xfrm>
              <a:off x="1809136" y="2510975"/>
              <a:ext cx="393291" cy="30717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9089" t="53011" r="39129" b="44766"/>
            <a:stretch/>
          </p:blipFill>
          <p:spPr>
            <a:xfrm>
              <a:off x="1494051" y="5175375"/>
              <a:ext cx="242398" cy="1701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1005" t="52826" r="27598" b="45060"/>
            <a:stretch/>
          </p:blipFill>
          <p:spPr>
            <a:xfrm>
              <a:off x="1865630" y="5176181"/>
              <a:ext cx="189951" cy="16174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81922" t="52949" r="16593" b="45060"/>
            <a:stretch/>
          </p:blipFill>
          <p:spPr>
            <a:xfrm>
              <a:off x="2233922" y="5193097"/>
              <a:ext cx="202019" cy="152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68003" t="24464" r="24654" b="73434"/>
            <a:stretch/>
          </p:blipFill>
          <p:spPr>
            <a:xfrm>
              <a:off x="1386349" y="2827335"/>
              <a:ext cx="999067" cy="1608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281418" y="1690686"/>
            <a:ext cx="2606374" cy="4605941"/>
            <a:chOff x="2825597" y="2510974"/>
            <a:chExt cx="1577926" cy="3071792"/>
          </a:xfrm>
        </p:grpSpPr>
        <p:grpSp>
          <p:nvGrpSpPr>
            <p:cNvPr id="24" name="Group 23"/>
            <p:cNvGrpSpPr/>
            <p:nvPr/>
          </p:nvGrpSpPr>
          <p:grpSpPr>
            <a:xfrm>
              <a:off x="2825597" y="2510974"/>
              <a:ext cx="1577926" cy="3071792"/>
              <a:chOff x="2825597" y="2510974"/>
              <a:chExt cx="1577926" cy="307179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61473" t="55307" r="35959" b="9028"/>
              <a:stretch/>
            </p:blipFill>
            <p:spPr>
              <a:xfrm>
                <a:off x="3349566" y="2510975"/>
                <a:ext cx="393290" cy="307179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51023" t="55307" r="45397" b="9028"/>
              <a:stretch/>
            </p:blipFill>
            <p:spPr>
              <a:xfrm>
                <a:off x="2825597" y="2510975"/>
                <a:ext cx="548148" cy="307179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2989" t="55307" r="24477" b="9028"/>
              <a:stretch/>
            </p:blipFill>
            <p:spPr>
              <a:xfrm>
                <a:off x="3710713" y="2510974"/>
                <a:ext cx="388010" cy="307179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84847" t="55307" r="13162" b="9028"/>
              <a:stretch/>
            </p:blipFill>
            <p:spPr>
              <a:xfrm>
                <a:off x="4098723" y="2510974"/>
                <a:ext cx="304800" cy="3071791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3386163" y="5193097"/>
              <a:ext cx="880662" cy="170122"/>
              <a:chOff x="6951137" y="1950394"/>
              <a:chExt cx="880662" cy="1701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59089" t="53011" r="39129" b="44766"/>
              <a:stretch/>
            </p:blipFill>
            <p:spPr>
              <a:xfrm>
                <a:off x="6951137" y="1950394"/>
                <a:ext cx="242398" cy="17012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71005" t="52826" r="27598" b="45060"/>
              <a:stretch/>
            </p:blipFill>
            <p:spPr>
              <a:xfrm>
                <a:off x="7310648" y="1951200"/>
                <a:ext cx="189951" cy="16174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81922" t="52949" r="16593" b="45060"/>
              <a:stretch/>
            </p:blipFill>
            <p:spPr>
              <a:xfrm>
                <a:off x="7629780" y="1968116"/>
                <a:ext cx="202019" cy="152400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68003" t="24464" r="24654" b="73434"/>
            <a:stretch/>
          </p:blipFill>
          <p:spPr>
            <a:xfrm>
              <a:off x="3329891" y="2827335"/>
              <a:ext cx="999067" cy="160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Defeat on AST: </a:t>
            </a:r>
            <a:r>
              <a:rPr lang="en-US" dirty="0" smtClean="0"/>
              <a:t>Long-Term</a:t>
            </a:r>
            <a:endParaRPr lang="en-US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0936" t="8635" r="10111" b="58657"/>
          <a:stretch/>
        </p:blipFill>
        <p:spPr>
          <a:xfrm>
            <a:off x="180975" y="2671763"/>
            <a:ext cx="5807983" cy="274320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0936" t="43010" r="10111" b="24491"/>
          <a:stretch/>
        </p:blipFill>
        <p:spPr>
          <a:xfrm>
            <a:off x="6096000" y="2671763"/>
            <a:ext cx="58452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Defeat on AST: </a:t>
            </a:r>
            <a:r>
              <a:rPr lang="en-US" dirty="0" smtClean="0"/>
              <a:t>Long-Term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510210" cy="4351338"/>
          </a:xfrm>
        </p:spPr>
        <p:txBody>
          <a:bodyPr/>
          <a:lstStyle/>
          <a:p>
            <a:r>
              <a:rPr lang="en-US" dirty="0"/>
              <a:t>Trials to Criteria</a:t>
            </a:r>
          </a:p>
          <a:p>
            <a:r>
              <a:rPr lang="en-US" dirty="0" smtClean="0"/>
              <a:t>6 weeks post-defeat</a:t>
            </a:r>
            <a:endParaRPr lang="en-US" dirty="0"/>
          </a:p>
          <a:p>
            <a:r>
              <a:rPr lang="en-US" dirty="0"/>
              <a:t>* p&lt;0.05 compared to controls</a:t>
            </a:r>
          </a:p>
          <a:p>
            <a:r>
              <a:rPr lang="en-US" dirty="0"/>
              <a:t># p&lt;0.05 compared to LA controls</a:t>
            </a:r>
          </a:p>
          <a:p>
            <a:endParaRPr lang="en-US" dirty="0"/>
          </a:p>
          <a:p>
            <a:r>
              <a:rPr lang="en-US" i="1" dirty="0" smtClean="0"/>
              <a:t>Long-term deficits were only revealed after EA</a:t>
            </a:r>
          </a:p>
          <a:p>
            <a:pPr lvl="1"/>
            <a:r>
              <a:rPr lang="en-US" i="1" dirty="0" smtClean="0"/>
              <a:t>No short-term deficits after EA</a:t>
            </a:r>
          </a:p>
          <a:p>
            <a:r>
              <a:rPr lang="en-US" i="1" dirty="0" smtClean="0"/>
              <a:t>Reversal learning deficits</a:t>
            </a:r>
          </a:p>
          <a:p>
            <a:r>
              <a:rPr lang="en-US" i="1" dirty="0" smtClean="0"/>
              <a:t>Extra-dimensional shift deficits</a:t>
            </a:r>
            <a:endParaRPr lang="en-US" i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83574" y="1948140"/>
            <a:ext cx="2502863" cy="3838924"/>
            <a:chOff x="3612187" y="2314575"/>
            <a:chExt cx="1664663" cy="2743200"/>
          </a:xfrm>
        </p:grpSpPr>
        <p:grpSp>
          <p:nvGrpSpPr>
            <p:cNvPr id="17" name="Group 16"/>
            <p:cNvGrpSpPr/>
            <p:nvPr/>
          </p:nvGrpSpPr>
          <p:grpSpPr>
            <a:xfrm>
              <a:off x="3612187" y="2314575"/>
              <a:ext cx="1664663" cy="2743200"/>
              <a:chOff x="3612187" y="2314575"/>
              <a:chExt cx="1664663" cy="2743200"/>
            </a:xfrm>
          </p:grpSpPr>
          <p:pic>
            <p:nvPicPr>
              <p:cNvPr id="9" name="Picture 8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936" t="8635" r="45487" b="58657"/>
              <a:stretch/>
            </p:blipFill>
            <p:spPr>
              <a:xfrm>
                <a:off x="3612187" y="2314575"/>
                <a:ext cx="533400" cy="2743200"/>
              </a:xfrm>
              <a:prstGeom prst="rect">
                <a:avLst/>
              </a:prstGeom>
            </p:spPr>
          </p:pic>
          <p:pic>
            <p:nvPicPr>
              <p:cNvPr id="12" name="Picture 11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641" t="8635" r="34251" b="58657"/>
              <a:stretch/>
            </p:blipFill>
            <p:spPr>
              <a:xfrm>
                <a:off x="4145587" y="2314575"/>
                <a:ext cx="314325" cy="2743200"/>
              </a:xfrm>
              <a:prstGeom prst="rect">
                <a:avLst/>
              </a:prstGeom>
            </p:spPr>
          </p:pic>
          <p:pic>
            <p:nvPicPr>
              <p:cNvPr id="14" name="Picture 13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4918" t="8514" r="22605" b="58778"/>
              <a:stretch/>
            </p:blipFill>
            <p:spPr>
              <a:xfrm>
                <a:off x="4459912" y="2314575"/>
                <a:ext cx="369263" cy="2743200"/>
              </a:xfrm>
              <a:prstGeom prst="rect">
                <a:avLst/>
              </a:prstGeom>
            </p:spPr>
          </p:pic>
          <p:pic>
            <p:nvPicPr>
              <p:cNvPr id="15" name="Picture 14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6705" t="8635" r="10292" b="58657"/>
              <a:stretch/>
            </p:blipFill>
            <p:spPr>
              <a:xfrm>
                <a:off x="4829175" y="2314575"/>
                <a:ext cx="447675" cy="2743200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68003" t="24464" r="24654" b="73434"/>
            <a:stretch/>
          </p:blipFill>
          <p:spPr>
            <a:xfrm>
              <a:off x="4179453" y="2408839"/>
              <a:ext cx="999067" cy="16086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59089" t="53011" r="39129" b="44766"/>
            <a:stretch/>
          </p:blipFill>
          <p:spPr>
            <a:xfrm>
              <a:off x="4198179" y="4717407"/>
              <a:ext cx="242398" cy="17012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71005" t="52826" r="27598" b="45060"/>
            <a:stretch/>
          </p:blipFill>
          <p:spPr>
            <a:xfrm>
              <a:off x="4569758" y="4718213"/>
              <a:ext cx="189951" cy="1617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81922" t="52949" r="16593" b="45060"/>
            <a:stretch/>
          </p:blipFill>
          <p:spPr>
            <a:xfrm>
              <a:off x="4888890" y="4735129"/>
              <a:ext cx="202019" cy="152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2214" y="1948140"/>
            <a:ext cx="2404723" cy="3843338"/>
            <a:chOff x="838201" y="2314575"/>
            <a:chExt cx="1619251" cy="2746354"/>
          </a:xfrm>
        </p:grpSpPr>
        <p:grpSp>
          <p:nvGrpSpPr>
            <p:cNvPr id="13" name="Group 12"/>
            <p:cNvGrpSpPr/>
            <p:nvPr/>
          </p:nvGrpSpPr>
          <p:grpSpPr>
            <a:xfrm>
              <a:off x="838201" y="2314575"/>
              <a:ext cx="1619251" cy="2746354"/>
              <a:chOff x="838201" y="2314575"/>
              <a:chExt cx="1619251" cy="2746354"/>
            </a:xfrm>
          </p:grpSpPr>
          <p:pic>
            <p:nvPicPr>
              <p:cNvPr id="7" name="Picture 6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936" t="8635" r="45487" b="58657"/>
              <a:stretch/>
            </p:blipFill>
            <p:spPr>
              <a:xfrm>
                <a:off x="838201" y="2314575"/>
                <a:ext cx="533400" cy="2743200"/>
              </a:xfrm>
              <a:prstGeom prst="rect">
                <a:avLst/>
              </a:prstGeom>
            </p:spPr>
          </p:pic>
          <p:pic>
            <p:nvPicPr>
              <p:cNvPr id="8" name="Picture 7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1217" t="8635" r="36579" b="58657"/>
              <a:stretch/>
            </p:blipFill>
            <p:spPr>
              <a:xfrm>
                <a:off x="1371601" y="2317729"/>
                <a:ext cx="328613" cy="2743200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703" t="8635" r="24519" b="58657"/>
              <a:stretch/>
            </p:blipFill>
            <p:spPr>
              <a:xfrm>
                <a:off x="1700214" y="2314575"/>
                <a:ext cx="414338" cy="2743200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378" t="8635" r="12747" b="58657"/>
              <a:stretch/>
            </p:blipFill>
            <p:spPr>
              <a:xfrm>
                <a:off x="2028827" y="2314575"/>
                <a:ext cx="428625" cy="2743200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8003" t="24464" r="24654" b="73434"/>
            <a:stretch/>
          </p:blipFill>
          <p:spPr>
            <a:xfrm>
              <a:off x="1371601" y="2453024"/>
              <a:ext cx="999067" cy="1608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9089" t="53011" r="39129" b="44766"/>
            <a:stretch/>
          </p:blipFill>
          <p:spPr>
            <a:xfrm>
              <a:off x="1451596" y="4735129"/>
              <a:ext cx="242398" cy="1701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71005" t="52826" r="27598" b="45060"/>
            <a:stretch/>
          </p:blipFill>
          <p:spPr>
            <a:xfrm>
              <a:off x="1823175" y="4735935"/>
              <a:ext cx="189951" cy="1617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81922" t="52949" r="16593" b="45060"/>
            <a:stretch/>
          </p:blipFill>
          <p:spPr>
            <a:xfrm>
              <a:off x="2142307" y="4752851"/>
              <a:ext cx="202019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4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Defeat on AST: Long-Term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510210" cy="4351338"/>
          </a:xfrm>
        </p:spPr>
        <p:txBody>
          <a:bodyPr/>
          <a:lstStyle/>
          <a:p>
            <a:r>
              <a:rPr lang="en-US" dirty="0" smtClean="0"/>
              <a:t>Errors </a:t>
            </a:r>
            <a:r>
              <a:rPr lang="en-US" dirty="0"/>
              <a:t>to Criteria</a:t>
            </a:r>
          </a:p>
          <a:p>
            <a:r>
              <a:rPr lang="en-US" dirty="0"/>
              <a:t>6 weeks post-defeat</a:t>
            </a:r>
          </a:p>
          <a:p>
            <a:r>
              <a:rPr lang="en-US" dirty="0"/>
              <a:t>* p&lt;0.05 compared to controls</a:t>
            </a:r>
          </a:p>
          <a:p>
            <a:r>
              <a:rPr lang="en-US" dirty="0"/>
              <a:t># p&lt;0.05 compared to LA controls</a:t>
            </a:r>
          </a:p>
          <a:p>
            <a:endParaRPr lang="en-US" dirty="0"/>
          </a:p>
          <a:p>
            <a:r>
              <a:rPr lang="en-US" i="1" dirty="0"/>
              <a:t>Long-term deficits were only revealed after EA</a:t>
            </a:r>
          </a:p>
          <a:p>
            <a:pPr lvl="1"/>
            <a:r>
              <a:rPr lang="en-US" i="1" dirty="0"/>
              <a:t>No short-term deficits after EA</a:t>
            </a:r>
          </a:p>
          <a:p>
            <a:r>
              <a:rPr lang="en-US" i="1" dirty="0"/>
              <a:t>Reversal learning deficits</a:t>
            </a:r>
          </a:p>
          <a:p>
            <a:r>
              <a:rPr lang="en-US" i="1" dirty="0"/>
              <a:t>Extra-dimensional shift deficits</a:t>
            </a:r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47576" y="1885627"/>
            <a:ext cx="2801685" cy="3900811"/>
            <a:chOff x="2564487" y="2558349"/>
            <a:chExt cx="1769990" cy="2743200"/>
          </a:xfrm>
        </p:grpSpPr>
        <p:grpSp>
          <p:nvGrpSpPr>
            <p:cNvPr id="15" name="Group 14"/>
            <p:cNvGrpSpPr/>
            <p:nvPr/>
          </p:nvGrpSpPr>
          <p:grpSpPr>
            <a:xfrm>
              <a:off x="2564487" y="2558349"/>
              <a:ext cx="1769990" cy="2743200"/>
              <a:chOff x="2564487" y="2558349"/>
              <a:chExt cx="1769990" cy="2743200"/>
            </a:xfrm>
          </p:grpSpPr>
          <p:pic>
            <p:nvPicPr>
              <p:cNvPr id="11" name="Picture 10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233" t="43010" r="21949" b="24491"/>
              <a:stretch/>
            </p:blipFill>
            <p:spPr>
              <a:xfrm>
                <a:off x="3514511" y="2558349"/>
                <a:ext cx="422831" cy="2743200"/>
              </a:xfrm>
              <a:prstGeom prst="rect">
                <a:avLst/>
              </a:prstGeom>
            </p:spPr>
          </p:pic>
          <p:pic>
            <p:nvPicPr>
              <p:cNvPr id="12" name="Picture 11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581" t="43010" r="33772" b="24491"/>
              <a:stretch/>
            </p:blipFill>
            <p:spPr>
              <a:xfrm>
                <a:off x="3117376" y="2558349"/>
                <a:ext cx="397135" cy="2743200"/>
              </a:xfrm>
              <a:prstGeom prst="rect">
                <a:avLst/>
              </a:prstGeom>
            </p:spPr>
          </p:pic>
          <p:pic>
            <p:nvPicPr>
              <p:cNvPr id="13" name="Picture 12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936" t="43010" r="45382" b="24491"/>
              <a:stretch/>
            </p:blipFill>
            <p:spPr>
              <a:xfrm>
                <a:off x="2564487" y="2558349"/>
                <a:ext cx="552450" cy="2743200"/>
              </a:xfrm>
              <a:prstGeom prst="rect">
                <a:avLst/>
              </a:prstGeom>
            </p:spPr>
          </p:pic>
          <p:pic>
            <p:nvPicPr>
              <p:cNvPr id="14" name="Picture 13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6946" t="43010" r="10111" b="24491"/>
              <a:stretch/>
            </p:blipFill>
            <p:spPr>
              <a:xfrm>
                <a:off x="3892832" y="2558349"/>
                <a:ext cx="441645" cy="274320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8003" t="24464" r="24654" b="73434"/>
            <a:stretch/>
          </p:blipFill>
          <p:spPr>
            <a:xfrm>
              <a:off x="3226392" y="2706323"/>
              <a:ext cx="999067" cy="16086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59089" t="53011" r="39129" b="44766"/>
            <a:stretch/>
          </p:blipFill>
          <p:spPr>
            <a:xfrm>
              <a:off x="3202389" y="5065955"/>
              <a:ext cx="242398" cy="17012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71005" t="52826" r="27598" b="45060"/>
            <a:stretch/>
          </p:blipFill>
          <p:spPr>
            <a:xfrm>
              <a:off x="3573968" y="5066761"/>
              <a:ext cx="189951" cy="1617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81922" t="52949" r="16593" b="45060"/>
            <a:stretch/>
          </p:blipFill>
          <p:spPr>
            <a:xfrm>
              <a:off x="3893100" y="5083677"/>
              <a:ext cx="202019" cy="1524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76251" y="1885626"/>
            <a:ext cx="2621584" cy="3900811"/>
            <a:chOff x="704851" y="2558349"/>
            <a:chExt cx="1569570" cy="2743200"/>
          </a:xfrm>
        </p:grpSpPr>
        <p:grpSp>
          <p:nvGrpSpPr>
            <p:cNvPr id="16" name="Group 15"/>
            <p:cNvGrpSpPr/>
            <p:nvPr/>
          </p:nvGrpSpPr>
          <p:grpSpPr>
            <a:xfrm>
              <a:off x="704851" y="2558349"/>
              <a:ext cx="1569570" cy="2743200"/>
              <a:chOff x="704851" y="2558349"/>
              <a:chExt cx="1569570" cy="2743200"/>
            </a:xfrm>
          </p:grpSpPr>
          <p:pic>
            <p:nvPicPr>
              <p:cNvPr id="7" name="Picture 6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1168" t="43010" r="36166" b="24491"/>
              <a:stretch/>
            </p:blipFill>
            <p:spPr>
              <a:xfrm>
                <a:off x="1257301" y="2558349"/>
                <a:ext cx="400050" cy="2743200"/>
              </a:xfrm>
              <a:prstGeom prst="rect">
                <a:avLst/>
              </a:prstGeom>
            </p:spPr>
          </p:pic>
          <p:pic>
            <p:nvPicPr>
              <p:cNvPr id="8" name="Picture 7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936" t="43010" r="45382" b="24491"/>
              <a:stretch/>
            </p:blipFill>
            <p:spPr>
              <a:xfrm>
                <a:off x="704851" y="2558349"/>
                <a:ext cx="552450" cy="2743200"/>
              </a:xfrm>
              <a:prstGeom prst="rect">
                <a:avLst/>
              </a:prstGeom>
            </p:spPr>
          </p:pic>
          <p:pic>
            <p:nvPicPr>
              <p:cNvPr id="9" name="Picture 8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625" t="43010" r="24614" b="24491"/>
              <a:stretch/>
            </p:blipFill>
            <p:spPr>
              <a:xfrm>
                <a:off x="1584138" y="2558349"/>
                <a:ext cx="414337" cy="2743200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763" t="43010" r="13398" b="24491"/>
              <a:stretch/>
            </p:blipFill>
            <p:spPr>
              <a:xfrm>
                <a:off x="1998475" y="2558349"/>
                <a:ext cx="275946" cy="2743200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8003" t="24464" r="24654" b="73434"/>
            <a:stretch/>
          </p:blipFill>
          <p:spPr>
            <a:xfrm>
              <a:off x="1214224" y="2706323"/>
              <a:ext cx="999067" cy="1608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9089" t="53011" r="39129" b="44766"/>
            <a:stretch/>
          </p:blipFill>
          <p:spPr>
            <a:xfrm>
              <a:off x="1317071" y="4998616"/>
              <a:ext cx="242398" cy="1701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71005" t="52826" r="27598" b="45060"/>
            <a:stretch/>
          </p:blipFill>
          <p:spPr>
            <a:xfrm>
              <a:off x="1688650" y="4999422"/>
              <a:ext cx="189951" cy="1617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81922" t="52949" r="16593" b="45060"/>
            <a:stretch/>
          </p:blipFill>
          <p:spPr>
            <a:xfrm>
              <a:off x="2007782" y="5016338"/>
              <a:ext cx="202019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0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Short-term effects</a:t>
            </a:r>
          </a:p>
          <a:p>
            <a:pPr lvl="1"/>
            <a:r>
              <a:rPr lang="en-US" sz="2800" dirty="0" smtClean="0"/>
              <a:t>Adult controls = increased conditioned discrimination (compared to LA)</a:t>
            </a:r>
          </a:p>
          <a:p>
            <a:pPr lvl="2"/>
            <a:r>
              <a:rPr lang="en-US" sz="2800" dirty="0" smtClean="0"/>
              <a:t>Fewer trials to reach criteria</a:t>
            </a:r>
          </a:p>
          <a:p>
            <a:pPr lvl="2"/>
            <a:r>
              <a:rPr lang="en-US" sz="2800" dirty="0" smtClean="0"/>
              <a:t>Fewer errors before reaching criteria</a:t>
            </a:r>
          </a:p>
          <a:p>
            <a:pPr lvl="1"/>
            <a:r>
              <a:rPr lang="en-US" sz="2800" dirty="0" smtClean="0"/>
              <a:t>Adult defeats = decreased reversal learning performance (compared to controls)</a:t>
            </a:r>
          </a:p>
          <a:p>
            <a:pPr lvl="2"/>
            <a:r>
              <a:rPr lang="en-US" sz="2800" dirty="0" smtClean="0"/>
              <a:t>Increased trials needed to reach criteria</a:t>
            </a:r>
          </a:p>
          <a:p>
            <a:pPr lvl="2"/>
            <a:r>
              <a:rPr lang="en-US" sz="2800" dirty="0" smtClean="0"/>
              <a:t>More errors before reaching criteria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59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effects</a:t>
            </a:r>
          </a:p>
          <a:p>
            <a:pPr lvl="1"/>
            <a:r>
              <a:rPr lang="en-US" sz="2800" dirty="0" smtClean="0"/>
              <a:t>EA defeats (tested in adulthood)</a:t>
            </a:r>
          </a:p>
          <a:p>
            <a:pPr lvl="2"/>
            <a:r>
              <a:rPr lang="en-US" sz="2800" dirty="0" smtClean="0"/>
              <a:t>Decreased reversal learning</a:t>
            </a:r>
          </a:p>
          <a:p>
            <a:pPr lvl="3"/>
            <a:r>
              <a:rPr lang="en-US" sz="2800" dirty="0"/>
              <a:t>Increased trials needed to reach </a:t>
            </a:r>
            <a:r>
              <a:rPr lang="en-US" sz="2800" dirty="0" smtClean="0"/>
              <a:t>criteria</a:t>
            </a:r>
          </a:p>
          <a:p>
            <a:pPr lvl="3"/>
            <a:r>
              <a:rPr lang="en-US" sz="2800" dirty="0" smtClean="0"/>
              <a:t>More errors prior to reaching criteria</a:t>
            </a:r>
          </a:p>
          <a:p>
            <a:pPr lvl="2"/>
            <a:r>
              <a:rPr lang="en-US" sz="2800" dirty="0" smtClean="0"/>
              <a:t>Decreased extra-dimensional shift learning</a:t>
            </a:r>
          </a:p>
          <a:p>
            <a:pPr lvl="3"/>
            <a:r>
              <a:rPr lang="en-US" sz="2800" dirty="0"/>
              <a:t>Increased trials needed to reach criteria</a:t>
            </a:r>
          </a:p>
          <a:p>
            <a:pPr lvl="3"/>
            <a:r>
              <a:rPr lang="en-US" sz="2800" dirty="0"/>
              <a:t>More errors prior to reaching criteria</a:t>
            </a:r>
          </a:p>
          <a:p>
            <a:pPr lvl="3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4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going 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Function and the Prefrontal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97" y="2053694"/>
            <a:ext cx="5025216" cy="4351338"/>
          </a:xfrm>
        </p:spPr>
        <p:txBody>
          <a:bodyPr/>
          <a:lstStyle/>
          <a:p>
            <a:r>
              <a:rPr lang="en-US" dirty="0"/>
              <a:t>The prefrontal cortex (PFC) is crucial for mediating cognitive processes to permit behavioral organization and expression.</a:t>
            </a:r>
          </a:p>
          <a:p>
            <a:pPr marL="114300" indent="0"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dirty="0"/>
              <a:t>Known as </a:t>
            </a:r>
            <a:r>
              <a:rPr lang="en-US" i="1" u="sng" dirty="0"/>
              <a:t>executive function</a:t>
            </a:r>
            <a:r>
              <a:rPr lang="en-US" dirty="0"/>
              <a:t>.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1200" dirty="0"/>
          </a:p>
          <a:p>
            <a:r>
              <a:rPr lang="en-US" dirty="0"/>
              <a:t>Dependent on optimal dopamine (DA) activity in the PFC.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29592" y="2466988"/>
            <a:ext cx="6962408" cy="4109847"/>
            <a:chOff x="1149423" y="1748685"/>
            <a:chExt cx="6962408" cy="4109847"/>
          </a:xfrm>
        </p:grpSpPr>
        <p:sp>
          <p:nvSpPr>
            <p:cNvPr id="7" name="Oval 6"/>
            <p:cNvSpPr/>
            <p:nvPr/>
          </p:nvSpPr>
          <p:spPr>
            <a:xfrm>
              <a:off x="1149423" y="1748685"/>
              <a:ext cx="4148792" cy="3464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6860" y="2019156"/>
              <a:ext cx="3053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Attention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Behavioral flexibility &amp; inhibition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Decision making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Emotional regulation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Planning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Working memory</a:t>
              </a:r>
            </a:p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062" y="3321713"/>
              <a:ext cx="2556769" cy="253681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223819" y="1748685"/>
              <a:ext cx="3052546" cy="192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992279" y="3668697"/>
              <a:ext cx="568171" cy="61900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4690638" y="4287702"/>
              <a:ext cx="1585727" cy="41839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1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1" y="434822"/>
            <a:ext cx="11628051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Developing Brain and the Prefrontal Cortex (PFC)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7" y="1760385"/>
            <a:ext cx="5345209" cy="3549552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563231" y="1490550"/>
            <a:ext cx="5118134" cy="46377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System undergoes dynamic reorganization during adolescence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PFC dopamine receptors peak in mid-adolescence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One of the last regions to develop fully</a:t>
            </a:r>
            <a:endParaRPr lang="en-US" sz="2800" dirty="0"/>
          </a:p>
          <a:p>
            <a:r>
              <a:rPr lang="en-US" sz="2800" dirty="0" smtClean="0"/>
              <a:t>Highly </a:t>
            </a:r>
            <a:r>
              <a:rPr lang="en-US" sz="2800" dirty="0"/>
              <a:t>vulnerable to </a:t>
            </a:r>
            <a:r>
              <a:rPr lang="en-US" sz="2800" dirty="0" smtClean="0"/>
              <a:t>stress-induced disruption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170695" y="6398128"/>
            <a:ext cx="1733127" cy="461665"/>
          </a:xfrm>
          <a:prstGeom prst="rect">
            <a:avLst/>
          </a:prstGeom>
          <a:solidFill>
            <a:srgbClr val="ECEFFA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Gogtay</a:t>
            </a:r>
            <a:r>
              <a:rPr lang="en-US" sz="1200" dirty="0"/>
              <a:t> et al (2004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Weickert</a:t>
            </a:r>
            <a:r>
              <a:rPr lang="en-US" sz="1200" dirty="0" smtClean="0"/>
              <a:t> et al (2007)</a:t>
            </a:r>
            <a:endParaRPr lang="en-US" sz="1200" dirty="0"/>
          </a:p>
        </p:txBody>
      </p:sp>
      <p:sp>
        <p:nvSpPr>
          <p:cNvPr id="3" name="Donut 2"/>
          <p:cNvSpPr/>
          <p:nvPr/>
        </p:nvSpPr>
        <p:spPr>
          <a:xfrm>
            <a:off x="3442393" y="1897227"/>
            <a:ext cx="1405467" cy="4199469"/>
          </a:xfrm>
          <a:prstGeom prst="donut">
            <a:avLst>
              <a:gd name="adj" fmla="val 56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McQuaid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But first, some background!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 smtClean="0"/>
              <a:t>Effect of Defeat on Corticosterone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79" t="13541" r="53242" b="39167"/>
          <a:stretch/>
        </p:blipFill>
        <p:spPr>
          <a:xfrm>
            <a:off x="557212" y="1543051"/>
            <a:ext cx="3971925" cy="3243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242" t="13542" r="18712" b="39305"/>
          <a:stretch/>
        </p:blipFill>
        <p:spPr>
          <a:xfrm>
            <a:off x="6096000" y="1543051"/>
            <a:ext cx="4029075" cy="3233737"/>
          </a:xfrm>
          <a:prstGeom prst="rect">
            <a:avLst/>
          </a:prstGeo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838199" y="5016499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increased plasma levels</a:t>
            </a:r>
          </a:p>
          <a:p>
            <a:pPr lvl="1"/>
            <a:r>
              <a:rPr lang="en-US" dirty="0" smtClean="0"/>
              <a:t>Environmental enrichment (EE) increased further (in group-housed)</a:t>
            </a:r>
          </a:p>
          <a:p>
            <a:r>
              <a:rPr lang="en-US" dirty="0" smtClean="0"/>
              <a:t>Social defeat + isolation increased plasma levels</a:t>
            </a:r>
          </a:p>
          <a:p>
            <a:pPr lvl="1"/>
            <a:r>
              <a:rPr lang="en-US" dirty="0" smtClean="0"/>
              <a:t>No increase caused by 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Defeat on PFC 5HIAA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38199" y="5229223"/>
            <a:ext cx="10515601" cy="947740"/>
          </a:xfrm>
        </p:spPr>
        <p:txBody>
          <a:bodyPr/>
          <a:lstStyle/>
          <a:p>
            <a:r>
              <a:rPr lang="en-US" dirty="0" smtClean="0"/>
              <a:t>Social defeat + isolation increased 5HIAA concentration</a:t>
            </a:r>
          </a:p>
          <a:p>
            <a:pPr lvl="1"/>
            <a:r>
              <a:rPr lang="en-US" dirty="0" smtClean="0"/>
              <a:t>Environmental enrichment normalized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80" t="10070" r="59297" b="47430"/>
          <a:stretch/>
        </p:blipFill>
        <p:spPr>
          <a:xfrm>
            <a:off x="838199" y="1847850"/>
            <a:ext cx="4251535" cy="3224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735" t="13473" r="26601" b="47430"/>
          <a:stretch/>
        </p:blipFill>
        <p:spPr>
          <a:xfrm>
            <a:off x="5915024" y="1847849"/>
            <a:ext cx="4495571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Defeat on PFC 5HT</a:t>
            </a:r>
            <a:endParaRPr lang="en-US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838199" y="5229223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/ isolation = no affect on 5HT concentration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198" y="1523998"/>
            <a:ext cx="4548189" cy="3433765"/>
            <a:chOff x="1238251" y="2495548"/>
            <a:chExt cx="3733800" cy="25860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375" t="54792" r="60169" b="7708"/>
            <a:stretch/>
          </p:blipFill>
          <p:spPr>
            <a:xfrm>
              <a:off x="1238251" y="2495548"/>
              <a:ext cx="3733800" cy="25860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180" t="11285" r="78477" b="86007"/>
            <a:stretch/>
          </p:blipFill>
          <p:spPr>
            <a:xfrm>
              <a:off x="2009971" y="2619375"/>
              <a:ext cx="1504950" cy="1857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180" t="13472" r="78477" b="81944"/>
            <a:stretch/>
          </p:blipFill>
          <p:spPr>
            <a:xfrm>
              <a:off x="3319462" y="2538409"/>
              <a:ext cx="1504950" cy="31432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672137" y="1523998"/>
            <a:ext cx="4600576" cy="3433765"/>
            <a:chOff x="5381233" y="2495548"/>
            <a:chExt cx="3686960" cy="25860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3168" t="54792" r="26758" b="7708"/>
            <a:stretch/>
          </p:blipFill>
          <p:spPr>
            <a:xfrm>
              <a:off x="5381233" y="2495548"/>
              <a:ext cx="3686960" cy="25860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2539" t="12223" r="42930" b="81944"/>
            <a:stretch/>
          </p:blipFill>
          <p:spPr>
            <a:xfrm>
              <a:off x="7296542" y="2495548"/>
              <a:ext cx="1771651" cy="400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3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Defeat on </a:t>
            </a:r>
            <a:r>
              <a:rPr lang="en-US" dirty="0" smtClean="0"/>
              <a:t>Hippocampus 5HIAA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79" t="8709" r="53225" b="47124"/>
          <a:stretch/>
        </p:blipFill>
        <p:spPr>
          <a:xfrm>
            <a:off x="838200" y="1900238"/>
            <a:ext cx="4456283" cy="3386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572" t="8709" r="19592" b="47263"/>
          <a:stretch/>
        </p:blipFill>
        <p:spPr>
          <a:xfrm>
            <a:off x="6715125" y="1900237"/>
            <a:ext cx="4352843" cy="3386137"/>
          </a:xfrm>
          <a:prstGeom prst="rect">
            <a:avLst/>
          </a:prstGeo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838200" y="5495923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/ isolation = no affect </a:t>
            </a:r>
            <a:r>
              <a:rPr lang="en-US" smtClean="0"/>
              <a:t>on hippocampus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2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Defeat on Hippocampus 5HT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200" y="1981200"/>
            <a:ext cx="4401581" cy="3552826"/>
            <a:chOff x="838200" y="2419349"/>
            <a:chExt cx="4019550" cy="31003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3611" t="52877" r="53420" b="7124"/>
            <a:stretch/>
          </p:blipFill>
          <p:spPr>
            <a:xfrm>
              <a:off x="838200" y="2776537"/>
              <a:ext cx="4019550" cy="27432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3844" t="8295" r="74163" b="86497"/>
            <a:stretch/>
          </p:blipFill>
          <p:spPr>
            <a:xfrm>
              <a:off x="838200" y="2419349"/>
              <a:ext cx="1462087" cy="3571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844" t="13781" r="74163" b="82330"/>
            <a:stretch/>
          </p:blipFill>
          <p:spPr>
            <a:xfrm>
              <a:off x="1938337" y="2509838"/>
              <a:ext cx="1462087" cy="26669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724649" y="2220121"/>
            <a:ext cx="4405313" cy="3313905"/>
            <a:chOff x="6053138" y="3491708"/>
            <a:chExt cx="3729038" cy="27432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298" t="52877" r="21115" b="7124"/>
            <a:stretch/>
          </p:blipFill>
          <p:spPr>
            <a:xfrm>
              <a:off x="6053138" y="3491708"/>
              <a:ext cx="3729038" cy="27432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025" t="12589" r="36858" b="82330"/>
            <a:stretch/>
          </p:blipFill>
          <p:spPr>
            <a:xfrm>
              <a:off x="6815137" y="3491708"/>
              <a:ext cx="1843089" cy="34845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Content Placeholder 8"/>
          <p:cNvSpPr txBox="1">
            <a:spLocks/>
          </p:cNvSpPr>
          <p:nvPr/>
        </p:nvSpPr>
        <p:spPr>
          <a:xfrm>
            <a:off x="838199" y="5589589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/ isolation = no affect </a:t>
            </a:r>
            <a:r>
              <a:rPr lang="en-US" smtClean="0"/>
              <a:t>on hippocampus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17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Isolation Often Confounds Teen Bullying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31398"/>
            <a:ext cx="76200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>
          <a:xfrm>
            <a:off x="838200" y="4203032"/>
            <a:ext cx="4850126" cy="21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78" t="12500" r="25117" b="44792"/>
          <a:stretch/>
        </p:blipFill>
        <p:spPr>
          <a:xfrm>
            <a:off x="1581150" y="2085975"/>
            <a:ext cx="7900988" cy="2928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Defeat on Hippocampus </a:t>
            </a:r>
            <a:r>
              <a:rPr lang="en-US" dirty="0" smtClean="0"/>
              <a:t>MHPG</a:t>
            </a:r>
            <a:endParaRPr lang="en-US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838199" y="5589589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+ isolation = increased hippocampus MHPG</a:t>
            </a:r>
          </a:p>
        </p:txBody>
      </p:sp>
    </p:spTree>
    <p:extLst>
      <p:ext uri="{BB962C8B-B14F-4D97-AF65-F5344CB8AC3E}">
        <p14:creationId xmlns:p14="http://schemas.microsoft.com/office/powerpoint/2010/main" val="8708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Defeat on Hippocampus </a:t>
            </a:r>
            <a:r>
              <a:rPr lang="en-US" dirty="0" err="1" smtClean="0"/>
              <a:t>Norepinepherine</a:t>
            </a:r>
            <a:r>
              <a:rPr lang="en-US" dirty="0" smtClean="0"/>
              <a:t> (NE)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26" t="55417" r="26758" b="6667"/>
          <a:stretch/>
        </p:blipFill>
        <p:spPr>
          <a:xfrm>
            <a:off x="957262" y="2314574"/>
            <a:ext cx="9105373" cy="3057525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199" y="5589589"/>
            <a:ext cx="10515601" cy="947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Social defeat / isolation = no affect on hippocampus 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78" t="12500" r="25117" b="79792"/>
          <a:stretch/>
        </p:blipFill>
        <p:spPr>
          <a:xfrm>
            <a:off x="957261" y="1912934"/>
            <a:ext cx="9105373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Effects of Social Defeat</a:t>
            </a:r>
          </a:p>
          <a:p>
            <a:pPr lvl="1"/>
            <a:r>
              <a:rPr lang="en-US" dirty="0" smtClean="0"/>
              <a:t>Increased plasma corticosterone levels (regardless of housing)</a:t>
            </a:r>
          </a:p>
          <a:p>
            <a:pPr lvl="1"/>
            <a:r>
              <a:rPr lang="en-US" dirty="0"/>
              <a:t>Increased 5HIAA levels in hippocampus (only group </a:t>
            </a:r>
            <a:r>
              <a:rPr lang="en-US" dirty="0" smtClean="0"/>
              <a:t>housing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Effects of Environmental enrichment</a:t>
            </a:r>
          </a:p>
          <a:p>
            <a:pPr lvl="1"/>
            <a:r>
              <a:rPr lang="en-US" dirty="0" smtClean="0"/>
              <a:t>Increased plasma corticosterone levels (only in </a:t>
            </a:r>
            <a:r>
              <a:rPr lang="en-US" dirty="0" err="1" smtClean="0"/>
              <a:t>SD+group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Normalized 5HIAA levels in PFC (only in SD +isolation)</a:t>
            </a:r>
          </a:p>
          <a:p>
            <a:r>
              <a:rPr lang="en-US" dirty="0" smtClean="0"/>
              <a:t>Effects of Social Defeat + Isolation</a:t>
            </a:r>
          </a:p>
          <a:p>
            <a:pPr lvl="1"/>
            <a:r>
              <a:rPr lang="en-US" dirty="0" smtClean="0"/>
              <a:t>Increased 5HIAA levels in PFC</a:t>
            </a:r>
          </a:p>
          <a:p>
            <a:pPr lvl="1"/>
            <a:r>
              <a:rPr lang="en-US" dirty="0" smtClean="0"/>
              <a:t>Increased MHPG levels in hippocampus</a:t>
            </a:r>
          </a:p>
          <a:p>
            <a:pPr lvl="1"/>
            <a:endParaRPr lang="en-US" dirty="0"/>
          </a:p>
          <a:p>
            <a:r>
              <a:rPr lang="en-US" i="1" dirty="0" smtClean="0"/>
              <a:t>Group Housing + Environment Enrichment possibly created a stressful environment due to limited resources.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 Jong et al., 2005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Importance of Friends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23">
            <a:off x="6729412" y="1356874"/>
            <a:ext cx="4975682" cy="25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Weight Gain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Social defeat + isolation = decreased weight gain</a:t>
            </a:r>
          </a:p>
          <a:p>
            <a:r>
              <a:rPr lang="en-US" dirty="0" smtClean="0"/>
              <a:t>* p&lt;0.05</a:t>
            </a:r>
          </a:p>
          <a:p>
            <a:r>
              <a:rPr lang="en-US" dirty="0" smtClean="0"/>
              <a:t>* p&lt;0.01</a:t>
            </a:r>
          </a:p>
          <a:p>
            <a:r>
              <a:rPr lang="en-US" dirty="0" smtClean="0"/>
              <a:t>* p&lt;0.001</a:t>
            </a:r>
          </a:p>
          <a:p>
            <a:endParaRPr lang="en-US" dirty="0"/>
          </a:p>
          <a:p>
            <a:r>
              <a:rPr lang="en-US" dirty="0" smtClean="0"/>
              <a:t>Group housing normalized weight gain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133" t="28333" r="53594" b="24792"/>
          <a:stretch/>
        </p:blipFill>
        <p:spPr>
          <a:xfrm>
            <a:off x="838199" y="1690688"/>
            <a:ext cx="4848457" cy="3624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84" y="1825625"/>
            <a:ext cx="4408488" cy="24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Heart Rate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400675" y="1488399"/>
            <a:ext cx="6472238" cy="4351338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Dark phase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Social defeat + isolation = decreased heart rate 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Compared to control/isolation p=0.029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Compared to defeat/social (?) p=0.023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Defeat +Social = increased heart rate on day of defeat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Compared to Defeat/isolation p=0.025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Defeat + Social trending toward lower heart rate (p=0.064)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1513" y="2000250"/>
            <a:ext cx="4557712" cy="4271963"/>
            <a:chOff x="671513" y="2000250"/>
            <a:chExt cx="3357562" cy="32051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2500" t="18126" r="49961" b="42083"/>
            <a:stretch/>
          </p:blipFill>
          <p:spPr>
            <a:xfrm>
              <a:off x="671513" y="2000250"/>
              <a:ext cx="3357562" cy="27289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7813" t="68403" r="49688" b="24653"/>
            <a:stretch/>
          </p:blipFill>
          <p:spPr>
            <a:xfrm>
              <a:off x="1285874" y="4729162"/>
              <a:ext cx="2743201" cy="47625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2800" t="26954" r="25765" b="61986"/>
          <a:stretch/>
        </p:blipFill>
        <p:spPr>
          <a:xfrm>
            <a:off x="1505475" y="1488399"/>
            <a:ext cx="1457325" cy="7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Heart Rate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676900" y="1690687"/>
            <a:ext cx="5676900" cy="4351338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Light phase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Control + Social = lower heart rate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Compared to control/isolation p=0.047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Compared to defeat/social p=0.014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Defeat + Social = trend toward increased heart rate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Compared to defeat/isolation p=0.076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200" y="1690687"/>
            <a:ext cx="4491038" cy="4581525"/>
            <a:chOff x="4271962" y="2000250"/>
            <a:chExt cx="3152775" cy="320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9610" t="18126" r="24531" b="42083"/>
            <a:stretch/>
          </p:blipFill>
          <p:spPr>
            <a:xfrm>
              <a:off x="4271962" y="2000250"/>
              <a:ext cx="3152775" cy="27289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53945" t="68403" r="25430" b="24722"/>
            <a:stretch/>
          </p:blipFill>
          <p:spPr>
            <a:xfrm>
              <a:off x="4838700" y="4729162"/>
              <a:ext cx="2514600" cy="471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1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0" y="1825625"/>
            <a:ext cx="4329113" cy="3852862"/>
            <a:chOff x="3114675" y="2500313"/>
            <a:chExt cx="3371850" cy="28158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383" t="58333" r="49961" b="6667"/>
            <a:stretch/>
          </p:blipFill>
          <p:spPr>
            <a:xfrm>
              <a:off x="3114675" y="2500313"/>
              <a:ext cx="3371850" cy="24003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1953" t="68819" r="50392" b="25123"/>
            <a:stretch/>
          </p:blipFill>
          <p:spPr>
            <a:xfrm>
              <a:off x="3114676" y="4900613"/>
              <a:ext cx="3371849" cy="415528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Temperature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672138" y="1825625"/>
            <a:ext cx="568166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Dark Phase</a:t>
            </a:r>
          </a:p>
          <a:p>
            <a:pPr lvl="1"/>
            <a:r>
              <a:rPr lang="en-US" sz="2800" dirty="0" smtClean="0"/>
              <a:t>Social Defeat decreased body temperature</a:t>
            </a:r>
          </a:p>
          <a:p>
            <a:pPr lvl="1"/>
            <a:r>
              <a:rPr lang="en-US" sz="2800" dirty="0" smtClean="0"/>
              <a:t>Social Defeat + Group Housing</a:t>
            </a:r>
          </a:p>
          <a:p>
            <a:pPr lvl="2"/>
            <a:r>
              <a:rPr lang="en-US" sz="2800" dirty="0" smtClean="0"/>
              <a:t>Compared to control p=0.027</a:t>
            </a:r>
          </a:p>
          <a:p>
            <a:pPr lvl="1"/>
            <a:r>
              <a:rPr lang="en-US" sz="2800" dirty="0" smtClean="0"/>
              <a:t>Social Defeat + Isolation</a:t>
            </a:r>
          </a:p>
          <a:p>
            <a:pPr lvl="2"/>
            <a:r>
              <a:rPr lang="en-US" sz="2800" dirty="0" smtClean="0"/>
              <a:t>Compared to control p=0.006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2800" t="26954" r="25765" b="61986"/>
          <a:stretch/>
        </p:blipFill>
        <p:spPr>
          <a:xfrm>
            <a:off x="838200" y="5778557"/>
            <a:ext cx="1457325" cy="7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0074" y="1825625"/>
            <a:ext cx="4543426" cy="4132263"/>
            <a:chOff x="6434136" y="2500313"/>
            <a:chExt cx="3095627" cy="28146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9609" t="58333" r="25000" b="6667"/>
            <a:stretch/>
          </p:blipFill>
          <p:spPr>
            <a:xfrm>
              <a:off x="6434138" y="2500313"/>
              <a:ext cx="3095625" cy="24003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9179" t="68819" r="25431" b="25140"/>
            <a:stretch/>
          </p:blipFill>
          <p:spPr>
            <a:xfrm>
              <a:off x="6434136" y="4900613"/>
              <a:ext cx="3095627" cy="414337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</a:t>
            </a:r>
            <a:r>
              <a:rPr lang="en-US" smtClean="0"/>
              <a:t>on Temperature</a:t>
            </a:r>
            <a:endParaRPr lang="en-US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5672137" y="1825625"/>
            <a:ext cx="612933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Light Phase</a:t>
            </a:r>
          </a:p>
          <a:p>
            <a:pPr lvl="1"/>
            <a:r>
              <a:rPr lang="en-US" sz="2800" dirty="0" smtClean="0"/>
              <a:t>Social Defeat + Isolation increased body temp</a:t>
            </a:r>
          </a:p>
          <a:p>
            <a:pPr lvl="2"/>
            <a:r>
              <a:rPr lang="en-US" sz="2800" dirty="0" smtClean="0"/>
              <a:t>Compared to Controls p=0.023</a:t>
            </a:r>
          </a:p>
          <a:p>
            <a:pPr lvl="1"/>
            <a:r>
              <a:rPr lang="en-US" sz="2800" dirty="0" smtClean="0"/>
              <a:t>Social Defeat + Group Housing increased body temp</a:t>
            </a:r>
          </a:p>
          <a:p>
            <a:pPr lvl="2"/>
            <a:r>
              <a:rPr lang="en-US" sz="2800" dirty="0" smtClean="0"/>
              <a:t>Compared to Controls p&lt;0.001</a:t>
            </a:r>
          </a:p>
          <a:p>
            <a:pPr lvl="2"/>
            <a:r>
              <a:rPr lang="en-US" sz="2800" dirty="0" smtClean="0"/>
              <a:t>Compared to Defeat/isolation p=0.089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2800" t="26954" r="25765" b="61986"/>
          <a:stretch/>
        </p:blipFill>
        <p:spPr>
          <a:xfrm>
            <a:off x="600074" y="5957888"/>
            <a:ext cx="1457325" cy="7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Phase</a:t>
            </a:r>
          </a:p>
          <a:p>
            <a:pPr lvl="1"/>
            <a:r>
              <a:rPr lang="en-US" sz="2800" dirty="0" smtClean="0"/>
              <a:t>Defeat + Isolation = decreased locomotion</a:t>
            </a:r>
          </a:p>
          <a:p>
            <a:pPr lvl="2"/>
            <a:r>
              <a:rPr lang="en-US" sz="2800" dirty="0" smtClean="0"/>
              <a:t>Compared to controls p=0.011</a:t>
            </a:r>
          </a:p>
          <a:p>
            <a:pPr lvl="1"/>
            <a:r>
              <a:rPr lang="en-US" sz="2800" dirty="0" smtClean="0"/>
              <a:t>Defeat + Group housing = no change in locomotion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539" t="35277" r="49219" b="24723"/>
          <a:stretch/>
        </p:blipFill>
        <p:spPr>
          <a:xfrm>
            <a:off x="838200" y="1690688"/>
            <a:ext cx="4818212" cy="38385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Locomotion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2800" t="26954" r="25765" b="61986"/>
          <a:stretch/>
        </p:blipFill>
        <p:spPr>
          <a:xfrm>
            <a:off x="838200" y="5529263"/>
            <a:ext cx="1457325" cy="7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Zhang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43550" y="1825625"/>
            <a:ext cx="6515100" cy="4351338"/>
          </a:xfrm>
        </p:spPr>
        <p:txBody>
          <a:bodyPr>
            <a:noAutofit/>
          </a:bodyPr>
          <a:lstStyle/>
          <a:p>
            <a:r>
              <a:rPr lang="en-US" dirty="0" smtClean="0"/>
              <a:t>Light Phase</a:t>
            </a:r>
          </a:p>
          <a:p>
            <a:pPr lvl="1"/>
            <a:r>
              <a:rPr lang="en-US" sz="2800" dirty="0" smtClean="0"/>
              <a:t>Control + Isolation = Increased Activity</a:t>
            </a:r>
          </a:p>
          <a:p>
            <a:pPr lvl="2"/>
            <a:r>
              <a:rPr lang="en-US" sz="2800" dirty="0" smtClean="0"/>
              <a:t>Compared to Control/Social p=0.018</a:t>
            </a:r>
          </a:p>
          <a:p>
            <a:pPr lvl="2"/>
            <a:r>
              <a:rPr lang="en-US" sz="2800" dirty="0" smtClean="0"/>
              <a:t>Compared to Defeat/isolation p=0.024</a:t>
            </a:r>
          </a:p>
          <a:p>
            <a:pPr lvl="1"/>
            <a:r>
              <a:rPr lang="en-US" sz="2800" dirty="0" smtClean="0"/>
              <a:t>Defeat + Group Housing = Increased Activity</a:t>
            </a:r>
          </a:p>
          <a:p>
            <a:pPr lvl="2"/>
            <a:r>
              <a:rPr lang="en-US" sz="2800" dirty="0" smtClean="0"/>
              <a:t>Compared to Control/Social p=0.05</a:t>
            </a:r>
          </a:p>
          <a:p>
            <a:pPr lvl="2"/>
            <a:r>
              <a:rPr lang="en-US" sz="2800" dirty="0" smtClean="0"/>
              <a:t>Compared to Defeat/isolation p=0.071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61" t="35277" r="24844" b="24723"/>
          <a:stretch/>
        </p:blipFill>
        <p:spPr>
          <a:xfrm>
            <a:off x="838199" y="1690688"/>
            <a:ext cx="4602383" cy="41100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Locomotion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800" t="26954" r="25765" b="61986"/>
          <a:stretch/>
        </p:blipFill>
        <p:spPr>
          <a:xfrm>
            <a:off x="838198" y="5778557"/>
            <a:ext cx="1457325" cy="7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</a:t>
            </a:r>
            <a:r>
              <a:rPr lang="en-US" dirty="0" err="1" smtClean="0"/>
              <a:t>Hyperthermic</a:t>
            </a:r>
            <a:r>
              <a:rPr lang="en-US" dirty="0" smtClean="0"/>
              <a:t> Response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19839" y="1825625"/>
            <a:ext cx="561022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20 min response</a:t>
            </a:r>
          </a:p>
          <a:p>
            <a:pPr lvl="1"/>
            <a:r>
              <a:rPr lang="en-US" sz="2800" dirty="0" smtClean="0"/>
              <a:t>Defeat increased </a:t>
            </a:r>
            <a:r>
              <a:rPr lang="en-US" sz="2800" dirty="0" err="1" smtClean="0"/>
              <a:t>hyperthermic</a:t>
            </a:r>
            <a:r>
              <a:rPr lang="en-US" sz="2800" dirty="0" smtClean="0"/>
              <a:t> response</a:t>
            </a:r>
          </a:p>
          <a:p>
            <a:pPr lvl="2"/>
            <a:r>
              <a:rPr lang="en-US" sz="2800" dirty="0" smtClean="0"/>
              <a:t>Compared to control p=0.02</a:t>
            </a:r>
          </a:p>
          <a:p>
            <a:r>
              <a:rPr lang="en-US" dirty="0" smtClean="0"/>
              <a:t>120 min response</a:t>
            </a:r>
          </a:p>
          <a:p>
            <a:pPr lvl="1"/>
            <a:r>
              <a:rPr lang="en-US" sz="2800" dirty="0" smtClean="0"/>
              <a:t>Isolation increased </a:t>
            </a:r>
            <a:r>
              <a:rPr lang="en-US" sz="2800" dirty="0" err="1" smtClean="0"/>
              <a:t>hyperthermic</a:t>
            </a:r>
            <a:r>
              <a:rPr lang="en-US" sz="2800" dirty="0" smtClean="0"/>
              <a:t> response</a:t>
            </a:r>
          </a:p>
          <a:p>
            <a:pPr lvl="2"/>
            <a:r>
              <a:rPr lang="en-US" sz="2800" dirty="0" smtClean="0"/>
              <a:t>Compared to social p=0.009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477" t="29028" r="51562" b="24931"/>
          <a:stretch/>
        </p:blipFill>
        <p:spPr>
          <a:xfrm>
            <a:off x="728663" y="2185987"/>
            <a:ext cx="4872038" cy="31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Effect of social defeat</a:t>
            </a:r>
          </a:p>
          <a:p>
            <a:pPr lvl="1"/>
            <a:r>
              <a:rPr lang="en-US" sz="2800" dirty="0" smtClean="0"/>
              <a:t>Decreased body temperature in dark phase</a:t>
            </a:r>
          </a:p>
          <a:p>
            <a:r>
              <a:rPr lang="en-US" dirty="0" smtClean="0"/>
              <a:t>Effect of defeat/isolation </a:t>
            </a:r>
          </a:p>
          <a:p>
            <a:pPr lvl="1"/>
            <a:r>
              <a:rPr lang="en-US" sz="2800" dirty="0" smtClean="0"/>
              <a:t>decreased heart rate in dark phase</a:t>
            </a:r>
          </a:p>
          <a:p>
            <a:pPr lvl="1"/>
            <a:r>
              <a:rPr lang="en-US" sz="2800" dirty="0" smtClean="0"/>
              <a:t>Increased body temperature in light phase</a:t>
            </a:r>
          </a:p>
          <a:p>
            <a:pPr lvl="1"/>
            <a:r>
              <a:rPr lang="en-US" sz="2800" dirty="0" smtClean="0"/>
              <a:t>Decreased locomotion in dark phase</a:t>
            </a:r>
          </a:p>
          <a:p>
            <a:r>
              <a:rPr lang="en-US" dirty="0" smtClean="0"/>
              <a:t>Effect of defeat/social housing</a:t>
            </a:r>
          </a:p>
          <a:p>
            <a:pPr lvl="1"/>
            <a:r>
              <a:rPr lang="en-US" sz="2800" dirty="0" smtClean="0"/>
              <a:t>Trend toward increased heart rate in light phase</a:t>
            </a:r>
          </a:p>
          <a:p>
            <a:pPr lvl="1"/>
            <a:r>
              <a:rPr lang="en-US" sz="2800" dirty="0" smtClean="0"/>
              <a:t>Increased body temperature (over stress and housing) in light phase</a:t>
            </a:r>
          </a:p>
          <a:p>
            <a:pPr lvl="1"/>
            <a:r>
              <a:rPr lang="en-US" sz="2800" dirty="0" smtClean="0"/>
              <a:t>Trend toward increased activity in light phase</a:t>
            </a:r>
          </a:p>
        </p:txBody>
      </p:sp>
    </p:spTree>
    <p:extLst>
      <p:ext uri="{BB962C8B-B14F-4D97-AF65-F5344CB8AC3E}">
        <p14:creationId xmlns:p14="http://schemas.microsoft.com/office/powerpoint/2010/main" val="12846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control/social housing</a:t>
            </a:r>
          </a:p>
          <a:p>
            <a:pPr lvl="1"/>
            <a:r>
              <a:rPr lang="en-US" dirty="0" smtClean="0"/>
              <a:t>Decreased heart rate in light phase</a:t>
            </a:r>
          </a:p>
          <a:p>
            <a:r>
              <a:rPr lang="en-US" dirty="0" smtClean="0"/>
              <a:t>Effect of Control/isolation housing</a:t>
            </a:r>
          </a:p>
          <a:p>
            <a:pPr lvl="1"/>
            <a:r>
              <a:rPr lang="en-US" dirty="0" smtClean="0"/>
              <a:t>Increased locomotion in light phase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58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Zhang et al., 2015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961106" cy="754025"/>
          </a:xfrm>
        </p:spPr>
        <p:txBody>
          <a:bodyPr/>
          <a:lstStyle/>
          <a:p>
            <a:r>
              <a:rPr lang="en-US" dirty="0" smtClean="0"/>
              <a:t>And now back to your regularly scheduled programming!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Timeline 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462" t="60935" r="21845" b="23606"/>
          <a:stretch/>
        </p:blipFill>
        <p:spPr>
          <a:xfrm>
            <a:off x="838200" y="3000376"/>
            <a:ext cx="10269539" cy="1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Social Interactions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Social Defeat</a:t>
            </a:r>
          </a:p>
          <a:p>
            <a:pPr lvl="1"/>
            <a:r>
              <a:rPr lang="en-US" sz="2800" dirty="0" smtClean="0"/>
              <a:t>Decreased social interaction p&lt;0.05</a:t>
            </a:r>
          </a:p>
          <a:p>
            <a:pPr lvl="2"/>
            <a:r>
              <a:rPr lang="en-US" sz="2800" dirty="0" smtClean="0"/>
              <a:t>Regardless of Housing Experience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22727" r="36885" b="25000"/>
          <a:stretch/>
        </p:blipFill>
        <p:spPr>
          <a:xfrm>
            <a:off x="400049" y="2100262"/>
            <a:ext cx="5593371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Discrimination Tasks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44" t="20000" r="12696" b="14583"/>
          <a:stretch/>
        </p:blipFill>
        <p:spPr>
          <a:xfrm>
            <a:off x="1171575" y="1814512"/>
            <a:ext cx="944403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Discrimination Tasks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Trials to Criteria</a:t>
            </a:r>
          </a:p>
          <a:p>
            <a:pPr lvl="1"/>
            <a:r>
              <a:rPr lang="en-US" sz="2800" dirty="0" smtClean="0"/>
              <a:t>Defeat + Isolation = decreased EDS performance</a:t>
            </a:r>
          </a:p>
          <a:p>
            <a:pPr lvl="2"/>
            <a:r>
              <a:rPr lang="en-US" sz="2800" dirty="0" smtClean="0"/>
              <a:t>Compared to control/isolation p&lt;0.05</a:t>
            </a:r>
          </a:p>
          <a:p>
            <a:pPr lvl="1"/>
            <a:r>
              <a:rPr lang="en-US" sz="2800" dirty="0" smtClean="0"/>
              <a:t>Defeat + Social = no change in performance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65999" y="1877375"/>
            <a:ext cx="3491726" cy="4552000"/>
            <a:chOff x="1228725" y="3124198"/>
            <a:chExt cx="1722915" cy="26146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844" t="20000" r="80906" b="14583"/>
            <a:stretch/>
          </p:blipFill>
          <p:spPr>
            <a:xfrm>
              <a:off x="1228725" y="3124199"/>
              <a:ext cx="657225" cy="26146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9884" t="20000" r="12696" b="14583"/>
            <a:stretch/>
          </p:blipFill>
          <p:spPr>
            <a:xfrm>
              <a:off x="2424444" y="3124200"/>
              <a:ext cx="527196" cy="26146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4731" t="20000" r="47528" b="14583"/>
            <a:stretch/>
          </p:blipFill>
          <p:spPr>
            <a:xfrm>
              <a:off x="1874376" y="3124199"/>
              <a:ext cx="550068" cy="261461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691" t="20834" r="41228" b="73088"/>
            <a:stretch/>
          </p:blipFill>
          <p:spPr>
            <a:xfrm>
              <a:off x="1655698" y="3124198"/>
              <a:ext cx="1071563" cy="24288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802829" y="5644546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5529" y="5653743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on Discrimination Tasks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81" t="19376" r="12109" b="17499"/>
          <a:stretch/>
        </p:blipFill>
        <p:spPr>
          <a:xfrm>
            <a:off x="1185862" y="1857375"/>
            <a:ext cx="9680417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Bullying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Experimental animals: C57BL/6J mice</a:t>
            </a:r>
          </a:p>
          <a:p>
            <a:r>
              <a:rPr lang="en-US" dirty="0" smtClean="0"/>
              <a:t>Stress Regimen</a:t>
            </a:r>
          </a:p>
          <a:p>
            <a:pPr lvl="1"/>
            <a:r>
              <a:rPr lang="en-US" dirty="0" smtClean="0"/>
              <a:t>Resident-intruder protocol</a:t>
            </a:r>
          </a:p>
          <a:p>
            <a:pPr lvl="1"/>
            <a:r>
              <a:rPr lang="en-US" dirty="0" smtClean="0"/>
              <a:t>Residents: CD-1 mice</a:t>
            </a:r>
          </a:p>
          <a:p>
            <a:pPr lvl="1"/>
            <a:r>
              <a:rPr lang="en-US" dirty="0" smtClean="0"/>
              <a:t>10-day protocol</a:t>
            </a:r>
          </a:p>
          <a:p>
            <a:pPr lvl="1"/>
            <a:r>
              <a:rPr lang="en-US" dirty="0" smtClean="0"/>
              <a:t>5-min interaction/24hr separation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and Housing </a:t>
            </a:r>
            <a:r>
              <a:rPr lang="en-US" smtClean="0"/>
              <a:t>on Discrimination Tasks</a:t>
            </a:r>
            <a:endParaRPr lang="en-US"/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6474911" y="1905936"/>
            <a:ext cx="5181598" cy="4351338"/>
          </a:xfrm>
        </p:spPr>
        <p:txBody>
          <a:bodyPr>
            <a:noAutofit/>
          </a:bodyPr>
          <a:lstStyle/>
          <a:p>
            <a:r>
              <a:rPr lang="en-US" dirty="0" smtClean="0"/>
              <a:t>Errors to Criteria</a:t>
            </a:r>
          </a:p>
          <a:p>
            <a:pPr lvl="1"/>
            <a:r>
              <a:rPr lang="en-US" sz="2800" dirty="0" smtClean="0"/>
              <a:t>Defeat + Social = increased reversal learning performance</a:t>
            </a:r>
          </a:p>
          <a:p>
            <a:pPr lvl="2"/>
            <a:r>
              <a:rPr lang="en-US" sz="2800" dirty="0" smtClean="0"/>
              <a:t>Compared to controls p&lt;0.05</a:t>
            </a:r>
          </a:p>
          <a:p>
            <a:pPr lvl="1"/>
            <a:r>
              <a:rPr lang="en-US" sz="2800" dirty="0" smtClean="0"/>
              <a:t>Defeat + Isolation = decreased EDS performance</a:t>
            </a:r>
          </a:p>
          <a:p>
            <a:pPr lvl="2"/>
            <a:r>
              <a:rPr lang="en-US" sz="2800" dirty="0" smtClean="0"/>
              <a:t>Compared to controls p&lt;0.05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8822" y="1943098"/>
            <a:ext cx="2828924" cy="4457700"/>
            <a:chOff x="185739" y="1928810"/>
            <a:chExt cx="2828924" cy="4457700"/>
          </a:xfrm>
        </p:grpSpPr>
        <p:grpSp>
          <p:nvGrpSpPr>
            <p:cNvPr id="12" name="Group 11"/>
            <p:cNvGrpSpPr/>
            <p:nvPr/>
          </p:nvGrpSpPr>
          <p:grpSpPr>
            <a:xfrm>
              <a:off x="185739" y="1928810"/>
              <a:ext cx="2828924" cy="4457700"/>
              <a:chOff x="185739" y="1928810"/>
              <a:chExt cx="2828924" cy="44577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9871" t="19376" r="81821" b="17499"/>
              <a:stretch/>
            </p:blipFill>
            <p:spPr>
              <a:xfrm>
                <a:off x="185739" y="1928811"/>
                <a:ext cx="1042986" cy="44576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37955" t="19376" r="54420" b="17499"/>
              <a:stretch/>
            </p:blipFill>
            <p:spPr>
              <a:xfrm>
                <a:off x="1228725" y="1928811"/>
                <a:ext cx="957263" cy="445769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73690" t="19376" r="19709" b="17499"/>
              <a:stretch/>
            </p:blipFill>
            <p:spPr>
              <a:xfrm>
                <a:off x="2185988" y="1928810"/>
                <a:ext cx="828675" cy="445769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4506" t="19442" r="40471" b="74487"/>
            <a:stretch/>
          </p:blipFill>
          <p:spPr>
            <a:xfrm>
              <a:off x="877804" y="1928810"/>
              <a:ext cx="1885950" cy="4286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531690" y="1928810"/>
            <a:ext cx="2820905" cy="4457703"/>
            <a:chOff x="3228974" y="1928806"/>
            <a:chExt cx="2820905" cy="4457703"/>
          </a:xfrm>
        </p:grpSpPr>
        <p:grpSp>
          <p:nvGrpSpPr>
            <p:cNvPr id="11" name="Group 10"/>
            <p:cNvGrpSpPr/>
            <p:nvPr/>
          </p:nvGrpSpPr>
          <p:grpSpPr>
            <a:xfrm>
              <a:off x="3228974" y="1928806"/>
              <a:ext cx="2820905" cy="4457703"/>
              <a:chOff x="3771901" y="2114542"/>
              <a:chExt cx="2820905" cy="445770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45466" t="19376" r="47705" b="17499"/>
              <a:stretch/>
            </p:blipFill>
            <p:spPr>
              <a:xfrm>
                <a:off x="4814887" y="2114546"/>
                <a:ext cx="857249" cy="445769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9871" t="19376" r="81821" b="17499"/>
              <a:stretch/>
            </p:blipFill>
            <p:spPr>
              <a:xfrm>
                <a:off x="3771901" y="2114546"/>
                <a:ext cx="1042986" cy="445769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80557" t="19376" r="12109" b="17499"/>
              <a:stretch/>
            </p:blipFill>
            <p:spPr>
              <a:xfrm>
                <a:off x="5672136" y="2114542"/>
                <a:ext cx="920670" cy="445769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4506" t="19442" r="40471" b="74487"/>
            <a:stretch/>
          </p:blipFill>
          <p:spPr>
            <a:xfrm>
              <a:off x="3821025" y="1943094"/>
              <a:ext cx="1885950" cy="42862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1763649" y="5771830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5274" y="5795966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2391" y="5734054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28817" y="5734057"/>
            <a:ext cx="31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Childhood social stress decreased social interaction</a:t>
            </a:r>
          </a:p>
          <a:p>
            <a:pPr lvl="1"/>
            <a:r>
              <a:rPr lang="en-US" dirty="0" smtClean="0"/>
              <a:t>No effect of housing</a:t>
            </a:r>
          </a:p>
          <a:p>
            <a:r>
              <a:rPr lang="en-US" dirty="0" smtClean="0"/>
              <a:t>Social stress + isolation decreased EDS performance</a:t>
            </a:r>
          </a:p>
          <a:p>
            <a:pPr lvl="1"/>
            <a:r>
              <a:rPr lang="en-US" dirty="0" smtClean="0"/>
              <a:t>Increased trials to reach criteria</a:t>
            </a:r>
          </a:p>
          <a:p>
            <a:pPr lvl="1"/>
            <a:r>
              <a:rPr lang="en-US" dirty="0" smtClean="0"/>
              <a:t>Increased errors before reaching criteria</a:t>
            </a:r>
          </a:p>
          <a:p>
            <a:r>
              <a:rPr lang="en-US" dirty="0" smtClean="0"/>
              <a:t>Social stress + social housing increased reversal learning</a:t>
            </a:r>
          </a:p>
          <a:p>
            <a:pPr lvl="1"/>
            <a:r>
              <a:rPr lang="en-US" dirty="0" smtClean="0"/>
              <a:t>Decreased errors before reaching criteria</a:t>
            </a:r>
          </a:p>
          <a:p>
            <a:pPr lvl="1"/>
            <a:r>
              <a:rPr lang="en-US" dirty="0" smtClean="0"/>
              <a:t>No change in trial number</a:t>
            </a:r>
          </a:p>
          <a:p>
            <a:pPr lvl="1"/>
            <a:r>
              <a:rPr lang="en-US" i="1" dirty="0" smtClean="0"/>
              <a:t>Was performance actually improved?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40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475">
            <a:off x="-472540" y="1211606"/>
            <a:ext cx="5086349" cy="2862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54" y="4900476"/>
            <a:ext cx="3757791" cy="2625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4" y="4060557"/>
            <a:ext cx="3963988" cy="2797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2561" y="222272"/>
            <a:ext cx="692943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Social defeat in adolescence </a:t>
            </a:r>
            <a:r>
              <a:rPr lang="en-US" sz="2800" dirty="0" smtClean="0">
                <a:sym typeface="Wingdings"/>
              </a:rPr>
              <a:t> disorders in adulthood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Implications of decreased executive function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Executive function is necessary for</a:t>
            </a:r>
            <a:r>
              <a:rPr lang="mr-IN" sz="2800" dirty="0" smtClean="0">
                <a:sym typeface="Wingdings"/>
              </a:rPr>
              <a:t>…</a:t>
            </a:r>
            <a:r>
              <a:rPr lang="en-US" sz="2800" dirty="0" smtClean="0">
                <a:sym typeface="Wingdings"/>
              </a:rPr>
              <a:t> well</a:t>
            </a:r>
            <a:r>
              <a:rPr lang="mr-IN" sz="2800" dirty="0" smtClean="0">
                <a:sym typeface="Wingdings"/>
              </a:rPr>
              <a:t>…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adulting</a:t>
            </a:r>
            <a:endParaRPr lang="en-US" sz="2800" dirty="0" smtClean="0">
              <a:sym typeface="Wingdings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Decreased </a:t>
            </a:r>
            <a:r>
              <a:rPr lang="en-US" sz="2800" dirty="0" err="1" smtClean="0">
                <a:sym typeface="Wingdings"/>
              </a:rPr>
              <a:t>adulting</a:t>
            </a:r>
            <a:r>
              <a:rPr lang="en-US" sz="2800" dirty="0" smtClean="0">
                <a:sym typeface="Wingdings"/>
              </a:rPr>
              <a:t>  increased stupid decisions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Stupid decisions change society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Society affects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98" y="1600200"/>
            <a:ext cx="8980714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SD-AST: Short Term (Trials)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833" t="21266" r="10089" b="43069"/>
          <a:stretch/>
        </p:blipFill>
        <p:spPr>
          <a:xfrm>
            <a:off x="1376661" y="1690688"/>
            <a:ext cx="9438678" cy="4845590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369493" y="5998867"/>
            <a:ext cx="737937" cy="537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SD-AST: Short Term (Errors)</a:t>
            </a:r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369493" y="5998867"/>
            <a:ext cx="737937" cy="537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23" t="55307" r="9899" b="9028"/>
          <a:stretch/>
        </p:blipFill>
        <p:spPr>
          <a:xfrm>
            <a:off x="1347248" y="1391782"/>
            <a:ext cx="9497504" cy="48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SD-AST: Long Term (Trials)</a:t>
            </a:r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369493" y="5998867"/>
            <a:ext cx="737937" cy="537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936" t="8635" r="10111" b="58657"/>
          <a:stretch/>
        </p:blipFill>
        <p:spPr>
          <a:xfrm>
            <a:off x="1338263" y="1690687"/>
            <a:ext cx="9121402" cy="43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SD-AST: Long Term (Errors)</a:t>
            </a:r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369493" y="5998867"/>
            <a:ext cx="737937" cy="537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936" t="43010" r="10111" b="24491"/>
          <a:stretch/>
        </p:blipFill>
        <p:spPr>
          <a:xfrm>
            <a:off x="1107430" y="1690688"/>
            <a:ext cx="9293870" cy="43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Brown (2008)</a:t>
            </a:r>
          </a:p>
          <a:p>
            <a:r>
              <a:rPr lang="en-US" dirty="0"/>
              <a:t>Crews &amp; Boettiger (2009)</a:t>
            </a:r>
          </a:p>
          <a:p>
            <a:r>
              <a:rPr lang="en-US" dirty="0" err="1"/>
              <a:t>Floresco</a:t>
            </a:r>
            <a:r>
              <a:rPr lang="en-US" dirty="0"/>
              <a:t> &amp; Magyar (2006)</a:t>
            </a:r>
          </a:p>
          <a:p>
            <a:r>
              <a:rPr lang="en-US" dirty="0"/>
              <a:t>Robbins &amp; </a:t>
            </a:r>
            <a:r>
              <a:rPr lang="en-US" dirty="0" err="1"/>
              <a:t>Arnsten</a:t>
            </a:r>
            <a:r>
              <a:rPr lang="en-US" dirty="0"/>
              <a:t> (2009</a:t>
            </a:r>
            <a:r>
              <a:rPr lang="en-US" dirty="0" smtClean="0"/>
              <a:t>)</a:t>
            </a:r>
          </a:p>
          <a:p>
            <a:r>
              <a:rPr lang="en-US" dirty="0" err="1"/>
              <a:t>Gogtay</a:t>
            </a:r>
            <a:r>
              <a:rPr lang="en-US" dirty="0"/>
              <a:t> et al (2004)</a:t>
            </a:r>
          </a:p>
          <a:p>
            <a:r>
              <a:rPr lang="en-US" dirty="0" err="1"/>
              <a:t>Weickert</a:t>
            </a:r>
            <a:r>
              <a:rPr lang="en-US" dirty="0"/>
              <a:t> et al (2007)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Adolescence (EA)</a:t>
            </a:r>
          </a:p>
          <a:p>
            <a:pPr lvl="1"/>
            <a:r>
              <a:rPr lang="en-US" dirty="0" smtClean="0"/>
              <a:t>Postnatal day 28-37</a:t>
            </a:r>
          </a:p>
          <a:p>
            <a:r>
              <a:rPr lang="en-US" dirty="0" smtClean="0"/>
              <a:t>Late Adolescence (LA)</a:t>
            </a:r>
          </a:p>
          <a:p>
            <a:pPr lvl="1"/>
            <a:r>
              <a:rPr lang="en-US" dirty="0" smtClean="0"/>
              <a:t>Postnatal day 38-47</a:t>
            </a:r>
          </a:p>
          <a:p>
            <a:r>
              <a:rPr lang="en-US" dirty="0" smtClean="0"/>
              <a:t>Adult</a:t>
            </a:r>
          </a:p>
          <a:p>
            <a:pPr lvl="1"/>
            <a:r>
              <a:rPr lang="en-US" dirty="0" smtClean="0"/>
              <a:t>Postnatal day 70-79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Zhang et al. Experimental Timeline 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000" t="23601" r="22307" b="40159"/>
          <a:stretch/>
        </p:blipFill>
        <p:spPr>
          <a:xfrm>
            <a:off x="838199" y="2162628"/>
            <a:ext cx="10269539" cy="3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Defeat and Social Avoidance:</a:t>
            </a:r>
            <a:br>
              <a:rPr lang="en-US" dirty="0" smtClean="0"/>
            </a:br>
            <a:r>
              <a:rPr lang="en-US" dirty="0" smtClean="0"/>
              <a:t>Short-Term Effects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705600" y="1825625"/>
            <a:ext cx="4648200" cy="4351338"/>
          </a:xfrm>
        </p:spPr>
        <p:txBody>
          <a:bodyPr/>
          <a:lstStyle/>
          <a:p>
            <a:r>
              <a:rPr lang="en-US" dirty="0" smtClean="0"/>
              <a:t>1 day after stress exposure</a:t>
            </a:r>
          </a:p>
          <a:p>
            <a:r>
              <a:rPr lang="en-US" dirty="0" smtClean="0"/>
              <a:t># p&lt;0.05 compared to late adolescence</a:t>
            </a:r>
          </a:p>
          <a:p>
            <a:r>
              <a:rPr lang="en-US" dirty="0" smtClean="0"/>
              <a:t>** p&lt;0.01 compared to controls</a:t>
            </a:r>
          </a:p>
          <a:p>
            <a:r>
              <a:rPr lang="en-US" dirty="0" smtClean="0"/>
              <a:t>*** p&lt;0.001 compared to controls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76" t="30688" r="50953" b="35661"/>
          <a:stretch/>
        </p:blipFill>
        <p:spPr>
          <a:xfrm>
            <a:off x="629386" y="1825625"/>
            <a:ext cx="5542814" cy="36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Defeat and Social Avoidance:</a:t>
            </a:r>
            <a:br>
              <a:rPr lang="en-US" dirty="0"/>
            </a:br>
            <a:r>
              <a:rPr lang="en-US" dirty="0" smtClean="0"/>
              <a:t>Long-Term </a:t>
            </a:r>
            <a:r>
              <a:rPr lang="en-US" dirty="0"/>
              <a:t>Effects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6 weeks after </a:t>
            </a:r>
            <a:r>
              <a:rPr lang="en-US" dirty="0"/>
              <a:t>stress </a:t>
            </a:r>
            <a:r>
              <a:rPr lang="en-US" dirty="0" smtClean="0"/>
              <a:t>exposure</a:t>
            </a:r>
          </a:p>
          <a:p>
            <a:endParaRPr lang="en-US" dirty="0"/>
          </a:p>
          <a:p>
            <a:r>
              <a:rPr lang="en-US" dirty="0" smtClean="0"/>
              <a:t>* p&lt;0.05 </a:t>
            </a:r>
            <a:r>
              <a:rPr lang="en-US" dirty="0"/>
              <a:t>compared to controls</a:t>
            </a:r>
          </a:p>
          <a:p>
            <a:r>
              <a:rPr lang="en-US" dirty="0" smtClean="0"/>
              <a:t>** p&lt;0.01 </a:t>
            </a:r>
            <a:r>
              <a:rPr lang="en-US" dirty="0"/>
              <a:t>compared to controls</a:t>
            </a:r>
          </a:p>
          <a:p>
            <a:endParaRPr lang="en-US" dirty="0" smtClean="0"/>
          </a:p>
          <a:p>
            <a:r>
              <a:rPr lang="en-US" dirty="0" smtClean="0"/>
              <a:t>Adults trending p=0.052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952" t="30476" r="20596" b="35026"/>
          <a:stretch/>
        </p:blipFill>
        <p:spPr>
          <a:xfrm>
            <a:off x="609209" y="1825625"/>
            <a:ext cx="5065878" cy="3923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754" y="6050290"/>
            <a:ext cx="982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Social stress in adolescence produces long-lasting stress effects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632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2134</TotalTime>
  <Words>1575</Words>
  <Application>Microsoft Office PowerPoint</Application>
  <PresentationFormat>Custom</PresentationFormat>
  <Paragraphs>312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Depth</vt:lpstr>
      <vt:lpstr>Friends in Low Places</vt:lpstr>
      <vt:lpstr>PowerPoint Presentation</vt:lpstr>
      <vt:lpstr>Social Isolation Often Confounds Teen Bullying</vt:lpstr>
      <vt:lpstr>Zhang et al., 2015</vt:lpstr>
      <vt:lpstr>Bullying Model</vt:lpstr>
      <vt:lpstr>Age Groups</vt:lpstr>
      <vt:lpstr>Zhang et al. Experimental Timeline A</vt:lpstr>
      <vt:lpstr>Social Defeat and Social Avoidance: Short-Term Effects</vt:lpstr>
      <vt:lpstr>Social Defeat and Social Avoidance: Long-Term Effects</vt:lpstr>
      <vt:lpstr>Attention Shifting Task (AST)</vt:lpstr>
      <vt:lpstr>Attention Shifting Task (AST)</vt:lpstr>
      <vt:lpstr>Attention Shifting Task (AST)</vt:lpstr>
      <vt:lpstr>Social Defeat on AST: Short-Term</vt:lpstr>
      <vt:lpstr>Social Defeat on AST: Short-Term</vt:lpstr>
      <vt:lpstr>Social Defeat on AST: Short-Term</vt:lpstr>
      <vt:lpstr>Social Defeat on AST: Long-Term</vt:lpstr>
      <vt:lpstr>Social Defeat on AST: Long-Term</vt:lpstr>
      <vt:lpstr>Social Defeat on AST: Long-Term</vt:lpstr>
      <vt:lpstr>Summary</vt:lpstr>
      <vt:lpstr>Summary</vt:lpstr>
      <vt:lpstr>What’s going on?</vt:lpstr>
      <vt:lpstr>Executive Function and the Prefrontal Cortex</vt:lpstr>
      <vt:lpstr>Developing Brain and the Prefrontal Cortex (PFC)</vt:lpstr>
      <vt:lpstr>McQuaid et al., 2013</vt:lpstr>
      <vt:lpstr>Effect of Defeat on Corticosterone</vt:lpstr>
      <vt:lpstr>Effect of Defeat on PFC 5HIAA</vt:lpstr>
      <vt:lpstr>Effect of Defeat on PFC 5HT</vt:lpstr>
      <vt:lpstr>Effect of Defeat on Hippocampus 5HIAA</vt:lpstr>
      <vt:lpstr>Effect of Defeat on Hippocampus 5HT</vt:lpstr>
      <vt:lpstr>Effect of Defeat on Hippocampus MHPG</vt:lpstr>
      <vt:lpstr>Effect of Defeat on Hippocampus Norepinepherine (NE)</vt:lpstr>
      <vt:lpstr>Summary</vt:lpstr>
      <vt:lpstr>De Jong et al., 2005</vt:lpstr>
      <vt:lpstr>Stress and Housing on Weight Gain</vt:lpstr>
      <vt:lpstr>Stress and Housing on Heart Rate</vt:lpstr>
      <vt:lpstr>Stress and Housing on Heart Rate</vt:lpstr>
      <vt:lpstr>Stress and Housing on Temperature</vt:lpstr>
      <vt:lpstr>Stress and Housing on Temperature</vt:lpstr>
      <vt:lpstr>Stress and Housing on Locomotion</vt:lpstr>
      <vt:lpstr>Stress and Housing on Locomotion</vt:lpstr>
      <vt:lpstr>Stress and Housing on Hyperthermic Response</vt:lpstr>
      <vt:lpstr>Summary</vt:lpstr>
      <vt:lpstr>Summary</vt:lpstr>
      <vt:lpstr>Zhang et al., 2015</vt:lpstr>
      <vt:lpstr>Experimental Timeline B</vt:lpstr>
      <vt:lpstr>Stress and Housing on Social Interactions</vt:lpstr>
      <vt:lpstr>Stress and Housing on Discrimination Tasks</vt:lpstr>
      <vt:lpstr>Stress and Housing on Discrimination Tasks</vt:lpstr>
      <vt:lpstr>Stress and Housing on Discrimination Tasks</vt:lpstr>
      <vt:lpstr>Stress and Housing on Discrimination Tasks</vt:lpstr>
      <vt:lpstr>Summary</vt:lpstr>
      <vt:lpstr>So What?</vt:lpstr>
      <vt:lpstr>PowerPoint Presentation</vt:lpstr>
      <vt:lpstr>PowerPoint Presentation</vt:lpstr>
      <vt:lpstr>SD-AST: Short Term (Trials)</vt:lpstr>
      <vt:lpstr>SD-AST: Short Term (Errors)</vt:lpstr>
      <vt:lpstr>SD-AST: Long Term (Trials)</vt:lpstr>
      <vt:lpstr>SD-AST: Long Term (Errors)</vt:lpstr>
      <vt:lpstr>PowerPoint Presentation</vt:lpstr>
    </vt:vector>
  </TitlesOfParts>
  <Company>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Shaydie Renae</dc:creator>
  <cp:lastModifiedBy>Cliff H Summers</cp:lastModifiedBy>
  <cp:revision>68</cp:revision>
  <dcterms:created xsi:type="dcterms:W3CDTF">2017-09-18T16:16:59Z</dcterms:created>
  <dcterms:modified xsi:type="dcterms:W3CDTF">2017-09-29T18:10:33Z</dcterms:modified>
</cp:coreProperties>
</file>